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3" r:id="rId8"/>
    <p:sldId id="265" r:id="rId9"/>
    <p:sldId id="267" r:id="rId10"/>
    <p:sldId id="268" r:id="rId11"/>
    <p:sldId id="269" r:id="rId12"/>
    <p:sldId id="270" r:id="rId13"/>
  </p:sldIdLst>
  <p:sldSz cx="18288000" cy="10287000"/>
  <p:notesSz cx="6858000" cy="9144000"/>
  <p:embeddedFontLst>
    <p:embeddedFont>
      <p:font typeface="Coco Gothic" panose="020B0604020202020204" charset="0"/>
      <p:regular r:id="rId14"/>
    </p:embeddedFont>
    <p:embeddedFont>
      <p:font typeface="Coco Gothic Bold" panose="020B0604020202020204" charset="0"/>
      <p:regular r:id="rId15"/>
    </p:embeddedFont>
    <p:embeddedFont>
      <p:font typeface="Distillery Display" panose="020B0604020202020204" charset="0"/>
      <p:regular r:id="rId16"/>
    </p:embeddedFont>
    <p:embeddedFont>
      <p:font typeface="Migra Ultra-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802"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ya Sai V" userId="a331c328-17bb-45ae-a31d-a9e27bc5ef21" providerId="ADAL" clId="{0D4F32B5-B388-41CA-B519-FFBDDD97D1A4}"/>
    <pc:docChg chg="custSel addSld delSld modSld">
      <pc:chgData name="Aditya Sai V" userId="a331c328-17bb-45ae-a31d-a9e27bc5ef21" providerId="ADAL" clId="{0D4F32B5-B388-41CA-B519-FFBDDD97D1A4}" dt="2025-07-06T14:36:21.522" v="7" actId="47"/>
      <pc:docMkLst>
        <pc:docMk/>
      </pc:docMkLst>
      <pc:sldChg chg="addSp delSp modSp new del mod">
        <pc:chgData name="Aditya Sai V" userId="a331c328-17bb-45ae-a31d-a9e27bc5ef21" providerId="ADAL" clId="{0D4F32B5-B388-41CA-B519-FFBDDD97D1A4}" dt="2025-07-06T14:36:21.522" v="7" actId="47"/>
        <pc:sldMkLst>
          <pc:docMk/>
          <pc:sldMk cId="3213113898" sldId="271"/>
        </pc:sldMkLst>
        <pc:spChg chg="add del">
          <ac:chgData name="Aditya Sai V" userId="a331c328-17bb-45ae-a31d-a9e27bc5ef21" providerId="ADAL" clId="{0D4F32B5-B388-41CA-B519-FFBDDD97D1A4}" dt="2025-07-06T13:12:46.488" v="2" actId="478"/>
          <ac:spMkLst>
            <pc:docMk/>
            <pc:sldMk cId="3213113898" sldId="271"/>
            <ac:spMk id="3" creationId="{FD318561-6066-F336-8529-EE773B46A668}"/>
          </ac:spMkLst>
        </pc:spChg>
        <pc:graphicFrameChg chg="add mod">
          <ac:chgData name="Aditya Sai V" userId="a331c328-17bb-45ae-a31d-a9e27bc5ef21" providerId="ADAL" clId="{0D4F32B5-B388-41CA-B519-FFBDDD97D1A4}" dt="2025-07-06T13:13:20.665" v="6" actId="14100"/>
          <ac:graphicFrameMkLst>
            <pc:docMk/>
            <pc:sldMk cId="3213113898" sldId="271"/>
            <ac:graphicFrameMk id="4" creationId="{AE45FA6A-E5D8-4D50-11BD-F000795DBB43}"/>
          </ac:graphicFrameMkLst>
        </pc:graphicFrameChg>
      </pc:sldChg>
    </pc:docChg>
  </pc:docChgLst>
</pc:chgInfo>
</file>

<file path=ppt/media/image1.jpeg>
</file>

<file path=ppt/media/image10.png>
</file>

<file path=ppt/media/image11.sv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jpeg>
</file>

<file path=ppt/media/image31.gif>
</file>

<file path=ppt/media/image4.png>
</file>

<file path=ppt/media/image5.png>
</file>

<file path=ppt/media/image6.sv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hyperlink" Target="https://app.powerbi.com/view?r=eyJrIjoiOTJkNGMyM2ItNmJjMS00M2Y4LWJjYTktMWQ4MzVlZGQyNTg4IiwidCI6ImM2ZTU0OWIzLTVmNDUtNDAzMi1hYWU5LWQ0MjQ0ZGM1YjJjNCJ9&amp;pageName=2ee609b0059447c727e1" TargetMode="External"/><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0707"/>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70000"/>
            </a:blip>
            <a:stretch>
              <a:fillRect l="-1088" t="-25816" b="-8968"/>
            </a:stretch>
          </a:blipFill>
        </p:spPr>
      </p:sp>
      <p:sp>
        <p:nvSpPr>
          <p:cNvPr id="3" name="AutoShape 3"/>
          <p:cNvSpPr/>
          <p:nvPr/>
        </p:nvSpPr>
        <p:spPr>
          <a:xfrm>
            <a:off x="5190875" y="8817292"/>
            <a:ext cx="11207770" cy="0"/>
          </a:xfrm>
          <a:prstGeom prst="line">
            <a:avLst/>
          </a:prstGeom>
          <a:ln w="152400" cap="rnd">
            <a:solidFill>
              <a:srgbClr val="E0FE9C"/>
            </a:solidFill>
            <a:prstDash val="solid"/>
            <a:headEnd type="none" w="sm" len="sm"/>
            <a:tailEnd type="none" w="sm" len="sm"/>
          </a:ln>
        </p:spPr>
      </p:sp>
      <p:sp>
        <p:nvSpPr>
          <p:cNvPr id="4" name="Freeform 4"/>
          <p:cNvSpPr/>
          <p:nvPr/>
        </p:nvSpPr>
        <p:spPr>
          <a:xfrm>
            <a:off x="13949679" y="2296625"/>
            <a:ext cx="4025023" cy="4114800"/>
          </a:xfrm>
          <a:custGeom>
            <a:avLst/>
            <a:gdLst/>
            <a:ahLst/>
            <a:cxnLst/>
            <a:rect l="l" t="t" r="r" b="b"/>
            <a:pathLst>
              <a:path w="4025023" h="4114800">
                <a:moveTo>
                  <a:pt x="0" y="0"/>
                </a:moveTo>
                <a:lnTo>
                  <a:pt x="4025022" y="0"/>
                </a:lnTo>
                <a:lnTo>
                  <a:pt x="402502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0" y="0"/>
            <a:ext cx="2700365" cy="2700365"/>
          </a:xfrm>
          <a:custGeom>
            <a:avLst/>
            <a:gdLst/>
            <a:ahLst/>
            <a:cxnLst/>
            <a:rect l="l" t="t" r="r" b="b"/>
            <a:pathLst>
              <a:path w="2700365" h="2700365">
                <a:moveTo>
                  <a:pt x="0" y="0"/>
                </a:moveTo>
                <a:lnTo>
                  <a:pt x="2700365" y="0"/>
                </a:lnTo>
                <a:lnTo>
                  <a:pt x="2700365" y="2700365"/>
                </a:lnTo>
                <a:lnTo>
                  <a:pt x="0" y="2700365"/>
                </a:lnTo>
                <a:lnTo>
                  <a:pt x="0" y="0"/>
                </a:lnTo>
                <a:close/>
              </a:path>
            </a:pathLst>
          </a:custGeom>
          <a:blipFill>
            <a:blip r:embed="rId5"/>
            <a:stretch>
              <a:fillRect/>
            </a:stretch>
          </a:blipFill>
        </p:spPr>
      </p:sp>
      <p:sp>
        <p:nvSpPr>
          <p:cNvPr id="6" name="AutoShape 6"/>
          <p:cNvSpPr/>
          <p:nvPr/>
        </p:nvSpPr>
        <p:spPr>
          <a:xfrm>
            <a:off x="1335895" y="2700374"/>
            <a:ext cx="14287" cy="5219993"/>
          </a:xfrm>
          <a:prstGeom prst="line">
            <a:avLst/>
          </a:prstGeom>
          <a:ln w="152400" cap="rnd">
            <a:solidFill>
              <a:srgbClr val="E0FE9C"/>
            </a:solidFill>
            <a:prstDash val="solid"/>
            <a:headEnd type="none" w="sm" len="sm"/>
            <a:tailEnd type="none" w="sm" len="sm"/>
          </a:ln>
        </p:spPr>
      </p:sp>
      <p:sp>
        <p:nvSpPr>
          <p:cNvPr id="7" name="TextBox 7"/>
          <p:cNvSpPr txBox="1"/>
          <p:nvPr/>
        </p:nvSpPr>
        <p:spPr>
          <a:xfrm>
            <a:off x="13471973" y="8159750"/>
            <a:ext cx="2759208" cy="559435"/>
          </a:xfrm>
          <a:prstGeom prst="rect">
            <a:avLst/>
          </a:prstGeom>
        </p:spPr>
        <p:txBody>
          <a:bodyPr lIns="0" tIns="0" rIns="0" bIns="0" rtlCol="0" anchor="t">
            <a:spAutoFit/>
          </a:bodyPr>
          <a:lstStyle/>
          <a:p>
            <a:pPr marL="0" lvl="0" indent="0" algn="ctr">
              <a:lnSpc>
                <a:spcPts val="2240"/>
              </a:lnSpc>
              <a:spcBef>
                <a:spcPct val="0"/>
              </a:spcBef>
            </a:pPr>
            <a:r>
              <a:rPr lang="en-US" sz="1600" b="1" spc="212">
                <a:solidFill>
                  <a:srgbClr val="E0FE9C"/>
                </a:solidFill>
                <a:latin typeface="Coco Gothic Bold"/>
                <a:ea typeface="Coco Gothic Bold"/>
                <a:cs typeface="Coco Gothic Bold"/>
                <a:sym typeface="Coco Gothic Bold"/>
              </a:rPr>
              <a:t>A PRESENTATION BY ADITYA SAI V</a:t>
            </a:r>
          </a:p>
        </p:txBody>
      </p:sp>
      <p:sp>
        <p:nvSpPr>
          <p:cNvPr id="8" name="TextBox 8"/>
          <p:cNvSpPr txBox="1"/>
          <p:nvPr/>
        </p:nvSpPr>
        <p:spPr>
          <a:xfrm>
            <a:off x="2337749" y="3236535"/>
            <a:ext cx="12096278" cy="2818670"/>
          </a:xfrm>
          <a:prstGeom prst="rect">
            <a:avLst/>
          </a:prstGeom>
        </p:spPr>
        <p:txBody>
          <a:bodyPr lIns="0" tIns="0" rIns="0" bIns="0" rtlCol="0" anchor="t">
            <a:spAutoFit/>
          </a:bodyPr>
          <a:lstStyle/>
          <a:p>
            <a:pPr algn="l">
              <a:lnSpc>
                <a:spcPts val="10661"/>
              </a:lnSpc>
            </a:pPr>
            <a:r>
              <a:rPr lang="en-US" sz="9692" b="1">
                <a:solidFill>
                  <a:srgbClr val="DFFD6E"/>
                </a:solidFill>
                <a:latin typeface="Migra Ultra-Bold"/>
                <a:ea typeface="Migra Ultra-Bold"/>
                <a:cs typeface="Migra Ultra-Bold"/>
                <a:sym typeface="Migra Ultra-Bold"/>
              </a:rPr>
              <a:t>SHIELD INSURANCE COMPANY ANALYSIS</a:t>
            </a:r>
          </a:p>
        </p:txBody>
      </p:sp>
      <p:sp>
        <p:nvSpPr>
          <p:cNvPr id="9" name="TextBox 9"/>
          <p:cNvSpPr txBox="1"/>
          <p:nvPr/>
        </p:nvSpPr>
        <p:spPr>
          <a:xfrm>
            <a:off x="619277" y="8246110"/>
            <a:ext cx="4162175" cy="879475"/>
          </a:xfrm>
          <a:prstGeom prst="rect">
            <a:avLst/>
          </a:prstGeom>
        </p:spPr>
        <p:txBody>
          <a:bodyPr lIns="0" tIns="0" rIns="0" bIns="0" rtlCol="0" anchor="t">
            <a:spAutoFit/>
          </a:bodyPr>
          <a:lstStyle/>
          <a:p>
            <a:pPr algn="ctr">
              <a:lnSpc>
                <a:spcPts val="3499"/>
              </a:lnSpc>
            </a:pPr>
            <a:r>
              <a:rPr lang="en-US" sz="2499" b="1" spc="332">
                <a:solidFill>
                  <a:srgbClr val="E0FE9C"/>
                </a:solidFill>
                <a:latin typeface="Coco Gothic Bold"/>
                <a:ea typeface="Coco Gothic Bold"/>
                <a:cs typeface="Coco Gothic Bold"/>
                <a:sym typeface="Coco Gothic Bold"/>
              </a:rPr>
              <a:t>SECURE YOUR TOMORROW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446123"/>
            <a:ext cx="7253504" cy="1938629"/>
            <a:chOff x="0" y="0"/>
            <a:chExt cx="9671339" cy="2584838"/>
          </a:xfrm>
        </p:grpSpPr>
        <p:sp>
          <p:nvSpPr>
            <p:cNvPr id="3" name="TextBox 3"/>
            <p:cNvSpPr txBox="1"/>
            <p:nvPr/>
          </p:nvSpPr>
          <p:spPr>
            <a:xfrm>
              <a:off x="0" y="-9525"/>
              <a:ext cx="9671339" cy="1630892"/>
            </a:xfrm>
            <a:prstGeom prst="rect">
              <a:avLst/>
            </a:prstGeom>
          </p:spPr>
          <p:txBody>
            <a:bodyPr lIns="0" tIns="0" rIns="0" bIns="0" rtlCol="0" anchor="t">
              <a:spAutoFit/>
            </a:bodyPr>
            <a:lstStyle/>
            <a:p>
              <a:pPr marL="0" lvl="0" indent="0" algn="l">
                <a:lnSpc>
                  <a:spcPts val="8800"/>
                </a:lnSpc>
              </a:pPr>
              <a:r>
                <a:rPr lang="en-US" sz="8000" b="1">
                  <a:solidFill>
                    <a:srgbClr val="010707"/>
                  </a:solidFill>
                  <a:latin typeface="Migra Ultra-Bold"/>
                  <a:ea typeface="Migra Ultra-Bold"/>
                  <a:cs typeface="Migra Ultra-Bold"/>
                  <a:sym typeface="Migra Ultra-Bold"/>
                </a:rPr>
                <a:t>KEY INSIGHTS</a:t>
              </a:r>
            </a:p>
          </p:txBody>
        </p:sp>
        <p:sp>
          <p:nvSpPr>
            <p:cNvPr id="4" name="TextBox 4"/>
            <p:cNvSpPr txBox="1"/>
            <p:nvPr/>
          </p:nvSpPr>
          <p:spPr>
            <a:xfrm>
              <a:off x="0" y="2027308"/>
              <a:ext cx="9601052" cy="557530"/>
            </a:xfrm>
            <a:prstGeom prst="rect">
              <a:avLst/>
            </a:prstGeom>
          </p:spPr>
          <p:txBody>
            <a:bodyPr lIns="0" tIns="0" rIns="0" bIns="0" rtlCol="0" anchor="t">
              <a:spAutoFit/>
            </a:bodyPr>
            <a:lstStyle/>
            <a:p>
              <a:pPr algn="l">
                <a:lnSpc>
                  <a:spcPts val="3479"/>
                </a:lnSpc>
              </a:pPr>
              <a:endParaRPr/>
            </a:p>
          </p:txBody>
        </p:sp>
      </p:grpSp>
      <p:sp>
        <p:nvSpPr>
          <p:cNvPr id="5" name="AutoShape 5"/>
          <p:cNvSpPr/>
          <p:nvPr/>
        </p:nvSpPr>
        <p:spPr>
          <a:xfrm>
            <a:off x="1028700" y="1680123"/>
            <a:ext cx="7253504" cy="0"/>
          </a:xfrm>
          <a:prstGeom prst="line">
            <a:avLst/>
          </a:prstGeom>
          <a:ln w="28575" cap="rnd">
            <a:solidFill>
              <a:srgbClr val="010707"/>
            </a:solidFill>
            <a:prstDash val="solid"/>
            <a:headEnd type="none" w="sm" len="sm"/>
            <a:tailEnd type="none" w="sm" len="sm"/>
          </a:ln>
        </p:spPr>
      </p:sp>
      <p:grpSp>
        <p:nvGrpSpPr>
          <p:cNvPr id="6" name="Group 6"/>
          <p:cNvGrpSpPr/>
          <p:nvPr/>
        </p:nvGrpSpPr>
        <p:grpSpPr>
          <a:xfrm>
            <a:off x="9144000" y="2104647"/>
            <a:ext cx="8829808" cy="3682152"/>
            <a:chOff x="0" y="0"/>
            <a:chExt cx="2325546" cy="969785"/>
          </a:xfrm>
        </p:grpSpPr>
        <p:sp>
          <p:nvSpPr>
            <p:cNvPr id="7" name="Freeform 7"/>
            <p:cNvSpPr/>
            <p:nvPr/>
          </p:nvSpPr>
          <p:spPr>
            <a:xfrm>
              <a:off x="0" y="0"/>
              <a:ext cx="2325546" cy="969785"/>
            </a:xfrm>
            <a:custGeom>
              <a:avLst/>
              <a:gdLst/>
              <a:ahLst/>
              <a:cxnLst/>
              <a:rect l="l" t="t" r="r" b="b"/>
              <a:pathLst>
                <a:path w="2325546" h="969785">
                  <a:moveTo>
                    <a:pt x="44716" y="0"/>
                  </a:moveTo>
                  <a:lnTo>
                    <a:pt x="2280830" y="0"/>
                  </a:lnTo>
                  <a:cubicBezTo>
                    <a:pt x="2305526" y="0"/>
                    <a:pt x="2325546" y="20020"/>
                    <a:pt x="2325546" y="44716"/>
                  </a:cubicBezTo>
                  <a:lnTo>
                    <a:pt x="2325546" y="925069"/>
                  </a:lnTo>
                  <a:cubicBezTo>
                    <a:pt x="2325546" y="936928"/>
                    <a:pt x="2320835" y="948302"/>
                    <a:pt x="2312449" y="956688"/>
                  </a:cubicBezTo>
                  <a:cubicBezTo>
                    <a:pt x="2304063" y="965074"/>
                    <a:pt x="2292689" y="969785"/>
                    <a:pt x="2280830" y="969785"/>
                  </a:cubicBezTo>
                  <a:lnTo>
                    <a:pt x="44716" y="969785"/>
                  </a:lnTo>
                  <a:cubicBezTo>
                    <a:pt x="32857" y="969785"/>
                    <a:pt x="21483" y="965074"/>
                    <a:pt x="13097" y="956688"/>
                  </a:cubicBezTo>
                  <a:cubicBezTo>
                    <a:pt x="4711" y="948302"/>
                    <a:pt x="0" y="936928"/>
                    <a:pt x="0" y="925069"/>
                  </a:cubicBezTo>
                  <a:lnTo>
                    <a:pt x="0" y="44716"/>
                  </a:lnTo>
                  <a:cubicBezTo>
                    <a:pt x="0" y="32857"/>
                    <a:pt x="4711" y="21483"/>
                    <a:pt x="13097" y="13097"/>
                  </a:cubicBezTo>
                  <a:cubicBezTo>
                    <a:pt x="21483" y="4711"/>
                    <a:pt x="32857" y="0"/>
                    <a:pt x="44716" y="0"/>
                  </a:cubicBezTo>
                  <a:close/>
                </a:path>
              </a:pathLst>
            </a:custGeom>
            <a:solidFill>
              <a:srgbClr val="FFFFFF">
                <a:alpha val="84706"/>
              </a:srgbClr>
            </a:solidFill>
          </p:spPr>
        </p:sp>
        <p:sp>
          <p:nvSpPr>
            <p:cNvPr id="8" name="TextBox 8"/>
            <p:cNvSpPr txBox="1"/>
            <p:nvPr/>
          </p:nvSpPr>
          <p:spPr>
            <a:xfrm>
              <a:off x="0" y="-76200"/>
              <a:ext cx="2325546" cy="1045985"/>
            </a:xfrm>
            <a:prstGeom prst="rect">
              <a:avLst/>
            </a:prstGeom>
          </p:spPr>
          <p:txBody>
            <a:bodyPr lIns="50800" tIns="50800" rIns="50800" bIns="50800" rtlCol="0" anchor="ctr"/>
            <a:lstStyle/>
            <a:p>
              <a:pPr algn="ctr">
                <a:lnSpc>
                  <a:spcPts val="3619"/>
                </a:lnSpc>
              </a:pPr>
              <a:endParaRPr/>
            </a:p>
          </p:txBody>
        </p:sp>
      </p:grpSp>
      <p:grpSp>
        <p:nvGrpSpPr>
          <p:cNvPr id="9" name="Group 9"/>
          <p:cNvGrpSpPr/>
          <p:nvPr/>
        </p:nvGrpSpPr>
        <p:grpSpPr>
          <a:xfrm>
            <a:off x="10337756" y="5994714"/>
            <a:ext cx="7636052" cy="3470933"/>
            <a:chOff x="0" y="0"/>
            <a:chExt cx="2011141" cy="914155"/>
          </a:xfrm>
        </p:grpSpPr>
        <p:sp>
          <p:nvSpPr>
            <p:cNvPr id="10" name="Freeform 10"/>
            <p:cNvSpPr/>
            <p:nvPr/>
          </p:nvSpPr>
          <p:spPr>
            <a:xfrm>
              <a:off x="0" y="0"/>
              <a:ext cx="2011141" cy="914155"/>
            </a:xfrm>
            <a:custGeom>
              <a:avLst/>
              <a:gdLst/>
              <a:ahLst/>
              <a:cxnLst/>
              <a:rect l="l" t="t" r="r" b="b"/>
              <a:pathLst>
                <a:path w="2011141" h="914155">
                  <a:moveTo>
                    <a:pt x="51707" y="0"/>
                  </a:moveTo>
                  <a:lnTo>
                    <a:pt x="1959434" y="0"/>
                  </a:lnTo>
                  <a:cubicBezTo>
                    <a:pt x="1987991" y="0"/>
                    <a:pt x="2011141" y="23150"/>
                    <a:pt x="2011141" y="51707"/>
                  </a:cubicBezTo>
                  <a:lnTo>
                    <a:pt x="2011141" y="862448"/>
                  </a:lnTo>
                  <a:cubicBezTo>
                    <a:pt x="2011141" y="876162"/>
                    <a:pt x="2005693" y="889314"/>
                    <a:pt x="1995997" y="899011"/>
                  </a:cubicBezTo>
                  <a:cubicBezTo>
                    <a:pt x="1986300" y="908708"/>
                    <a:pt x="1973148" y="914155"/>
                    <a:pt x="1959434" y="914155"/>
                  </a:cubicBezTo>
                  <a:lnTo>
                    <a:pt x="51707" y="914155"/>
                  </a:lnTo>
                  <a:cubicBezTo>
                    <a:pt x="23150" y="914155"/>
                    <a:pt x="0" y="891005"/>
                    <a:pt x="0" y="862448"/>
                  </a:cubicBezTo>
                  <a:lnTo>
                    <a:pt x="0" y="51707"/>
                  </a:lnTo>
                  <a:cubicBezTo>
                    <a:pt x="0" y="23150"/>
                    <a:pt x="23150" y="0"/>
                    <a:pt x="51707" y="0"/>
                  </a:cubicBezTo>
                  <a:close/>
                </a:path>
              </a:pathLst>
            </a:custGeom>
            <a:solidFill>
              <a:srgbClr val="FFFFFF">
                <a:alpha val="84706"/>
              </a:srgbClr>
            </a:solidFill>
          </p:spPr>
        </p:sp>
        <p:sp>
          <p:nvSpPr>
            <p:cNvPr id="11" name="TextBox 11"/>
            <p:cNvSpPr txBox="1"/>
            <p:nvPr/>
          </p:nvSpPr>
          <p:spPr>
            <a:xfrm>
              <a:off x="0" y="-76200"/>
              <a:ext cx="2011141" cy="990355"/>
            </a:xfrm>
            <a:prstGeom prst="rect">
              <a:avLst/>
            </a:prstGeom>
          </p:spPr>
          <p:txBody>
            <a:bodyPr lIns="50800" tIns="50800" rIns="50800" bIns="50800" rtlCol="0" anchor="ctr"/>
            <a:lstStyle/>
            <a:p>
              <a:pPr algn="ctr">
                <a:lnSpc>
                  <a:spcPts val="3619"/>
                </a:lnSpc>
              </a:pPr>
              <a:endParaRPr/>
            </a:p>
          </p:txBody>
        </p:sp>
      </p:grpSp>
      <p:sp>
        <p:nvSpPr>
          <p:cNvPr id="12" name="Freeform 12"/>
          <p:cNvSpPr/>
          <p:nvPr/>
        </p:nvSpPr>
        <p:spPr>
          <a:xfrm>
            <a:off x="1028700" y="2104647"/>
            <a:ext cx="7873644" cy="3736279"/>
          </a:xfrm>
          <a:custGeom>
            <a:avLst/>
            <a:gdLst/>
            <a:ahLst/>
            <a:cxnLst/>
            <a:rect l="l" t="t" r="r" b="b"/>
            <a:pathLst>
              <a:path w="7873644" h="3736279">
                <a:moveTo>
                  <a:pt x="0" y="0"/>
                </a:moveTo>
                <a:lnTo>
                  <a:pt x="7873644" y="0"/>
                </a:lnTo>
                <a:lnTo>
                  <a:pt x="7873644" y="3736280"/>
                </a:lnTo>
                <a:lnTo>
                  <a:pt x="0" y="3736280"/>
                </a:lnTo>
                <a:lnTo>
                  <a:pt x="0" y="0"/>
                </a:lnTo>
                <a:close/>
              </a:path>
            </a:pathLst>
          </a:custGeom>
          <a:blipFill>
            <a:blip r:embed="rId2"/>
            <a:stretch>
              <a:fillRect r="-607"/>
            </a:stretch>
          </a:blipFill>
        </p:spPr>
      </p:sp>
      <p:sp>
        <p:nvSpPr>
          <p:cNvPr id="13" name="Freeform 13"/>
          <p:cNvSpPr/>
          <p:nvPr/>
        </p:nvSpPr>
        <p:spPr>
          <a:xfrm>
            <a:off x="1028700" y="5994714"/>
            <a:ext cx="9009657" cy="3470933"/>
          </a:xfrm>
          <a:custGeom>
            <a:avLst/>
            <a:gdLst/>
            <a:ahLst/>
            <a:cxnLst/>
            <a:rect l="l" t="t" r="r" b="b"/>
            <a:pathLst>
              <a:path w="9009657" h="3470933">
                <a:moveTo>
                  <a:pt x="0" y="0"/>
                </a:moveTo>
                <a:lnTo>
                  <a:pt x="9009657" y="0"/>
                </a:lnTo>
                <a:lnTo>
                  <a:pt x="9009657" y="3470933"/>
                </a:lnTo>
                <a:lnTo>
                  <a:pt x="0" y="3470933"/>
                </a:lnTo>
                <a:lnTo>
                  <a:pt x="0" y="0"/>
                </a:lnTo>
                <a:close/>
              </a:path>
            </a:pathLst>
          </a:custGeom>
          <a:blipFill>
            <a:blip r:embed="rId3"/>
            <a:stretch>
              <a:fillRect/>
            </a:stretch>
          </a:blipFill>
        </p:spPr>
      </p:sp>
      <p:sp>
        <p:nvSpPr>
          <p:cNvPr id="14" name="TextBox 14"/>
          <p:cNvSpPr txBox="1"/>
          <p:nvPr/>
        </p:nvSpPr>
        <p:spPr>
          <a:xfrm>
            <a:off x="9247446" y="2391446"/>
            <a:ext cx="8622917" cy="3038857"/>
          </a:xfrm>
          <a:prstGeom prst="rect">
            <a:avLst/>
          </a:prstGeom>
        </p:spPr>
        <p:txBody>
          <a:bodyPr lIns="0" tIns="0" rIns="0" bIns="0" rtlCol="0" anchor="t">
            <a:spAutoFit/>
          </a:bodyPr>
          <a:lstStyle/>
          <a:p>
            <a:pPr algn="ctr">
              <a:lnSpc>
                <a:spcPts val="3476"/>
              </a:lnSpc>
            </a:pPr>
            <a:r>
              <a:rPr lang="en-US" sz="1899">
                <a:solidFill>
                  <a:srgbClr val="000000"/>
                </a:solidFill>
                <a:latin typeface="Coco Gothic"/>
                <a:ea typeface="Coco Gothic"/>
                <a:cs typeface="Coco Gothic"/>
                <a:sym typeface="Coco Gothic"/>
              </a:rPr>
              <a:t>The 31-40 age group consistently forms the largest segment across all months, showing a significant surge to 3.1K in March 2023. The 41-50 age group also maintains a substantial presence, particularly noticeable with an increase to 1.5K in March 2023 and 2.1K in April 2023. While younger age groups (18-24, 25-30) remain relatively stable at lower numbers, there's a general upward trend in customer numbers across most age groups towards March and April 2023, with a notable overall peak in March.</a:t>
            </a:r>
          </a:p>
        </p:txBody>
      </p:sp>
      <p:sp>
        <p:nvSpPr>
          <p:cNvPr id="15" name="TextBox 15"/>
          <p:cNvSpPr txBox="1"/>
          <p:nvPr/>
        </p:nvSpPr>
        <p:spPr>
          <a:xfrm>
            <a:off x="10337756" y="6079688"/>
            <a:ext cx="7636052" cy="3186684"/>
          </a:xfrm>
          <a:prstGeom prst="rect">
            <a:avLst/>
          </a:prstGeom>
        </p:spPr>
        <p:txBody>
          <a:bodyPr lIns="0" tIns="0" rIns="0" bIns="0" rtlCol="0" anchor="t">
            <a:spAutoFit/>
          </a:bodyPr>
          <a:lstStyle/>
          <a:p>
            <a:pPr algn="ctr">
              <a:lnSpc>
                <a:spcPts val="3168"/>
              </a:lnSpc>
            </a:pPr>
            <a:r>
              <a:rPr lang="en-US" sz="1800">
                <a:solidFill>
                  <a:srgbClr val="000000"/>
                </a:solidFill>
                <a:latin typeface="Coco Gothic"/>
                <a:ea typeface="Coco Gothic"/>
                <a:cs typeface="Coco Gothic"/>
                <a:sym typeface="Coco Gothic"/>
              </a:rPr>
              <a:t>The "Agent" sales mode is the dominant channel across all age groups, particularly for the 31-40 age group ($169M) and the 41-50 age group ($128M). The "App" and "Direct" sales modes show comparable contributions for the 31-40 ($52M vs $47M) and 41-50 ($35M vs $30M) age groups, while for the 65+ age group, "App" ($36M) slightly outperforms "Direct" ($33M). The "Website" mode consistently contributes the least revenue across all age segments, indicating it's the least utilized sales channel.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0707"/>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25000"/>
            </a:blip>
            <a:stretch>
              <a:fillRect t="-7000" b="-6999"/>
            </a:stretch>
          </a:blipFill>
        </p:spPr>
      </p:sp>
      <p:sp>
        <p:nvSpPr>
          <p:cNvPr id="3" name="TextBox 3"/>
          <p:cNvSpPr txBox="1"/>
          <p:nvPr/>
        </p:nvSpPr>
        <p:spPr>
          <a:xfrm>
            <a:off x="787294" y="361451"/>
            <a:ext cx="10604342" cy="1267823"/>
          </a:xfrm>
          <a:prstGeom prst="rect">
            <a:avLst/>
          </a:prstGeom>
        </p:spPr>
        <p:txBody>
          <a:bodyPr lIns="0" tIns="0" rIns="0" bIns="0" rtlCol="0" anchor="t">
            <a:spAutoFit/>
          </a:bodyPr>
          <a:lstStyle/>
          <a:p>
            <a:pPr marL="0" lvl="0" indent="0" algn="l">
              <a:lnSpc>
                <a:spcPts val="9313"/>
              </a:lnSpc>
              <a:spcBef>
                <a:spcPct val="0"/>
              </a:spcBef>
            </a:pPr>
            <a:r>
              <a:rPr lang="en-US" sz="7892" b="1">
                <a:solidFill>
                  <a:srgbClr val="E0FE9C"/>
                </a:solidFill>
                <a:latin typeface="Migra Ultra-Bold"/>
                <a:ea typeface="Migra Ultra-Bold"/>
                <a:cs typeface="Migra Ultra-Bold"/>
                <a:sym typeface="Migra Ultra-Bold"/>
              </a:rPr>
              <a:t>RECOMMENDATIONS</a:t>
            </a:r>
          </a:p>
        </p:txBody>
      </p:sp>
      <p:sp>
        <p:nvSpPr>
          <p:cNvPr id="4" name="TextBox 4"/>
          <p:cNvSpPr txBox="1"/>
          <p:nvPr/>
        </p:nvSpPr>
        <p:spPr>
          <a:xfrm>
            <a:off x="632096" y="1771316"/>
            <a:ext cx="17464516" cy="7888732"/>
          </a:xfrm>
          <a:prstGeom prst="rect">
            <a:avLst/>
          </a:prstGeom>
        </p:spPr>
        <p:txBody>
          <a:bodyPr lIns="0" tIns="0" rIns="0" bIns="0" rtlCol="0" anchor="t">
            <a:spAutoFit/>
          </a:bodyPr>
          <a:lstStyle/>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Optimize Agent Channel</a:t>
            </a:r>
            <a:r>
              <a:rPr lang="en-US" sz="1899">
                <a:solidFill>
                  <a:srgbClr val="FFFFFF"/>
                </a:solidFill>
                <a:latin typeface="Coco Gothic"/>
                <a:ea typeface="Coco Gothic"/>
                <a:cs typeface="Coco Gothic"/>
                <a:sym typeface="Coco Gothic"/>
              </a:rPr>
              <a:t>: Continue robust training and incentives for agents, as they are central to customer acquisition and revenue, especially for high-value policies.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Combat Seasonal Dips</a:t>
            </a:r>
            <a:r>
              <a:rPr lang="en-US" sz="1899">
                <a:solidFill>
                  <a:srgbClr val="FFFFFF"/>
                </a:solidFill>
                <a:latin typeface="Coco Gothic"/>
                <a:ea typeface="Coco Gothic"/>
                <a:cs typeface="Coco Gothic"/>
                <a:sym typeface="Coco Gothic"/>
              </a:rPr>
              <a:t>: Implement targeted early-year campaigns (e.g., January/February) across all channels to prevent revenue and customer declines.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Target Core Age Groups</a:t>
            </a:r>
            <a:r>
              <a:rPr lang="en-US" sz="1899">
                <a:solidFill>
                  <a:srgbClr val="FFFFFF"/>
                </a:solidFill>
                <a:latin typeface="Coco Gothic"/>
                <a:ea typeface="Coco Gothic"/>
                <a:cs typeface="Coco Gothic"/>
                <a:sym typeface="Coco Gothic"/>
              </a:rPr>
              <a:t>: Drive growth with loyalty programs for the 25-30 segment and focus marketing on the 31-40 age group for high-revenue policies, as they are key revenue drivers and the largest customer base.</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Tailor Product Offerings</a:t>
            </a:r>
            <a:r>
              <a:rPr lang="en-US" sz="1899">
                <a:solidFill>
                  <a:srgbClr val="FFFFFF"/>
                </a:solidFill>
                <a:latin typeface="Coco Gothic"/>
                <a:ea typeface="Coco Gothic"/>
                <a:cs typeface="Coco Gothic"/>
                <a:sym typeface="Coco Gothic"/>
              </a:rPr>
              <a:t>: Develop digital-first, affordable products for 18-24 to boost volume, and offer comprehensive, agent-led plans for the high-value 65+ demographic to capitalize on settlements.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Enhance Digital Experience</a:t>
            </a:r>
            <a:r>
              <a:rPr lang="en-US" sz="1899">
                <a:solidFill>
                  <a:srgbClr val="FFFFFF"/>
                </a:solidFill>
                <a:latin typeface="Coco Gothic"/>
                <a:ea typeface="Coco Gothic"/>
                <a:cs typeface="Coco Gothic"/>
                <a:sym typeface="Coco Gothic"/>
              </a:rPr>
              <a:t>: Improve online platform UX with mobile-friendly and gamified features to boost retention, increase online revenue via upsell/cross-sell, and replicate March's online success.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Align Sales &amp; Revenue</a:t>
            </a:r>
            <a:r>
              <a:rPr lang="en-US" sz="1899">
                <a:solidFill>
                  <a:srgbClr val="FFFFFF"/>
                </a:solidFill>
                <a:latin typeface="Coco Gothic"/>
                <a:ea typeface="Coco Gothic"/>
                <a:cs typeface="Coco Gothic"/>
                <a:sym typeface="Coco Gothic"/>
              </a:rPr>
              <a:t>: Proactively promote high-value policies to ensure customer acquisition directly translates to revenue growth, specifically addressing January's divergence.</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Address Low-Value Sales</a:t>
            </a:r>
            <a:r>
              <a:rPr lang="en-US" sz="1899">
                <a:solidFill>
                  <a:srgbClr val="FFFFFF"/>
                </a:solidFill>
                <a:latin typeface="Coco Gothic"/>
                <a:ea typeface="Coco Gothic"/>
                <a:cs typeface="Coco Gothic"/>
                <a:sym typeface="Coco Gothic"/>
              </a:rPr>
              <a:t>: Analyze reasons behind low-value policy purchases (e.g., January) and implement strategies to upsell higher-value plans.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Utilize Data for Agility</a:t>
            </a:r>
            <a:r>
              <a:rPr lang="en-US" sz="1899">
                <a:solidFill>
                  <a:srgbClr val="FFFFFF"/>
                </a:solidFill>
                <a:latin typeface="Coco Gothic"/>
                <a:ea typeface="Coco Gothic"/>
                <a:cs typeface="Coco Gothic"/>
                <a:sym typeface="Coco Gothic"/>
              </a:rPr>
              <a:t>: Continuously monitor KPIs and leverage data analytics tools (e.g., drill-down filters, tooltips) for quick insights, enabling proactive anomaly detection and targeted responses.</a:t>
            </a:r>
          </a:p>
          <a:p>
            <a:pPr marL="410209" lvl="1" indent="-205105" algn="l">
              <a:lnSpc>
                <a:spcPts val="3913"/>
              </a:lnSpc>
              <a:buAutoNum type="arabicPeriod"/>
            </a:pPr>
            <a:r>
              <a:rPr lang="en-US" sz="1899" b="1">
                <a:solidFill>
                  <a:srgbClr val="FFFFFF"/>
                </a:solidFill>
                <a:latin typeface="Coco Gothic Bold"/>
                <a:ea typeface="Coco Gothic Bold"/>
                <a:cs typeface="Coco Gothic Bold"/>
                <a:sym typeface="Coco Gothic Bold"/>
              </a:rPr>
              <a:t>Strategic Policy Promotion</a:t>
            </a:r>
            <a:r>
              <a:rPr lang="en-US" sz="1899">
                <a:solidFill>
                  <a:srgbClr val="FFFFFF"/>
                </a:solidFill>
                <a:latin typeface="Coco Gothic"/>
                <a:ea typeface="Coco Gothic"/>
                <a:cs typeface="Coco Gothic"/>
                <a:sym typeface="Coco Gothic"/>
              </a:rPr>
              <a:t>: Aggressively promote POL2005HEL to the 31-40 age group with bundled offers, capitalizing on its high revenue generation and strong preference within this segment.</a:t>
            </a:r>
          </a:p>
        </p:txBody>
      </p:sp>
      <p:sp>
        <p:nvSpPr>
          <p:cNvPr id="5" name="AutoShape 5"/>
          <p:cNvSpPr/>
          <p:nvPr/>
        </p:nvSpPr>
        <p:spPr>
          <a:xfrm flipV="1">
            <a:off x="787294" y="1610224"/>
            <a:ext cx="9932354" cy="0"/>
          </a:xfrm>
          <a:prstGeom prst="line">
            <a:avLst/>
          </a:prstGeom>
          <a:ln w="95250" cap="flat">
            <a:solidFill>
              <a:srgbClr val="DFFD6E"/>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070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536703" y="2999126"/>
            <a:ext cx="6783972" cy="38668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sp>
        <p:nvSpPr>
          <p:cNvPr id="2" name="Freeform 2"/>
          <p:cNvSpPr/>
          <p:nvPr/>
        </p:nvSpPr>
        <p:spPr>
          <a:xfrm rot="-3728054">
            <a:off x="1413595" y="2465248"/>
            <a:ext cx="872458" cy="865983"/>
          </a:xfrm>
          <a:custGeom>
            <a:avLst/>
            <a:gdLst/>
            <a:ahLst/>
            <a:cxnLst/>
            <a:rect l="l" t="t" r="r" b="b"/>
            <a:pathLst>
              <a:path w="872458" h="865983">
                <a:moveTo>
                  <a:pt x="0" y="0"/>
                </a:moveTo>
                <a:lnTo>
                  <a:pt x="872458" y="0"/>
                </a:lnTo>
                <a:lnTo>
                  <a:pt x="872458" y="865983"/>
                </a:lnTo>
                <a:lnTo>
                  <a:pt x="0" y="8659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1425623" y="5395997"/>
            <a:ext cx="6862377" cy="4891003"/>
          </a:xfrm>
          <a:custGeom>
            <a:avLst/>
            <a:gdLst/>
            <a:ahLst/>
            <a:cxnLst/>
            <a:rect l="l" t="t" r="r" b="b"/>
            <a:pathLst>
              <a:path w="6862377" h="4891003">
                <a:moveTo>
                  <a:pt x="0" y="0"/>
                </a:moveTo>
                <a:lnTo>
                  <a:pt x="6862377" y="0"/>
                </a:lnTo>
                <a:lnTo>
                  <a:pt x="6862377" y="4891003"/>
                </a:lnTo>
                <a:lnTo>
                  <a:pt x="0" y="48910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849824" y="828127"/>
            <a:ext cx="4663396" cy="1310636"/>
          </a:xfrm>
          <a:prstGeom prst="rect">
            <a:avLst/>
          </a:prstGeom>
        </p:spPr>
        <p:txBody>
          <a:bodyPr lIns="0" tIns="0" rIns="0" bIns="0" rtlCol="0" anchor="t">
            <a:spAutoFit/>
          </a:bodyPr>
          <a:lstStyle/>
          <a:p>
            <a:pPr marL="0" lvl="0" indent="0" algn="l">
              <a:lnSpc>
                <a:spcPts val="9569"/>
              </a:lnSpc>
            </a:pPr>
            <a:r>
              <a:rPr lang="en-US" sz="8699" b="1">
                <a:solidFill>
                  <a:srgbClr val="010707"/>
                </a:solidFill>
                <a:latin typeface="Migra Ultra-Bold"/>
                <a:ea typeface="Migra Ultra-Bold"/>
                <a:cs typeface="Migra Ultra-Bold"/>
                <a:sym typeface="Migra Ultra-Bold"/>
              </a:rPr>
              <a:t>AGENDA</a:t>
            </a:r>
          </a:p>
        </p:txBody>
      </p:sp>
      <p:sp>
        <p:nvSpPr>
          <p:cNvPr id="5" name="TextBox 5"/>
          <p:cNvSpPr txBox="1"/>
          <p:nvPr/>
        </p:nvSpPr>
        <p:spPr>
          <a:xfrm>
            <a:off x="2588902" y="2598202"/>
            <a:ext cx="5286107"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About Shield insurance</a:t>
            </a:r>
          </a:p>
        </p:txBody>
      </p:sp>
      <p:sp>
        <p:nvSpPr>
          <p:cNvPr id="6" name="Freeform 6"/>
          <p:cNvSpPr/>
          <p:nvPr/>
        </p:nvSpPr>
        <p:spPr>
          <a:xfrm rot="-3728054">
            <a:off x="1413595" y="3781653"/>
            <a:ext cx="872458" cy="865983"/>
          </a:xfrm>
          <a:custGeom>
            <a:avLst/>
            <a:gdLst/>
            <a:ahLst/>
            <a:cxnLst/>
            <a:rect l="l" t="t" r="r" b="b"/>
            <a:pathLst>
              <a:path w="872458" h="865983">
                <a:moveTo>
                  <a:pt x="0" y="0"/>
                </a:moveTo>
                <a:lnTo>
                  <a:pt x="872458" y="0"/>
                </a:lnTo>
                <a:lnTo>
                  <a:pt x="872458" y="865983"/>
                </a:lnTo>
                <a:lnTo>
                  <a:pt x="0" y="8659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3728054">
            <a:off x="1413595" y="5074698"/>
            <a:ext cx="872458" cy="865983"/>
          </a:xfrm>
          <a:custGeom>
            <a:avLst/>
            <a:gdLst/>
            <a:ahLst/>
            <a:cxnLst/>
            <a:rect l="l" t="t" r="r" b="b"/>
            <a:pathLst>
              <a:path w="872458" h="865983">
                <a:moveTo>
                  <a:pt x="0" y="0"/>
                </a:moveTo>
                <a:lnTo>
                  <a:pt x="872458" y="0"/>
                </a:lnTo>
                <a:lnTo>
                  <a:pt x="872458" y="865983"/>
                </a:lnTo>
                <a:lnTo>
                  <a:pt x="0" y="8659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rot="-3728054">
            <a:off x="1413595" y="6419820"/>
            <a:ext cx="872458" cy="865983"/>
          </a:xfrm>
          <a:custGeom>
            <a:avLst/>
            <a:gdLst/>
            <a:ahLst/>
            <a:cxnLst/>
            <a:rect l="l" t="t" r="r" b="b"/>
            <a:pathLst>
              <a:path w="872458" h="865983">
                <a:moveTo>
                  <a:pt x="0" y="0"/>
                </a:moveTo>
                <a:lnTo>
                  <a:pt x="872458" y="0"/>
                </a:lnTo>
                <a:lnTo>
                  <a:pt x="872458" y="865983"/>
                </a:lnTo>
                <a:lnTo>
                  <a:pt x="0" y="8659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2588902" y="3914607"/>
            <a:ext cx="5644959"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Objective of the Project</a:t>
            </a:r>
          </a:p>
        </p:txBody>
      </p:sp>
      <p:sp>
        <p:nvSpPr>
          <p:cNvPr id="10" name="TextBox 10"/>
          <p:cNvSpPr txBox="1"/>
          <p:nvPr/>
        </p:nvSpPr>
        <p:spPr>
          <a:xfrm>
            <a:off x="2588902" y="5207651"/>
            <a:ext cx="6314817"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Key Metrics and Insights</a:t>
            </a:r>
          </a:p>
        </p:txBody>
      </p:sp>
      <p:sp>
        <p:nvSpPr>
          <p:cNvPr id="11" name="TextBox 11"/>
          <p:cNvSpPr txBox="1"/>
          <p:nvPr/>
        </p:nvSpPr>
        <p:spPr>
          <a:xfrm>
            <a:off x="2588902" y="6503052"/>
            <a:ext cx="2643054"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Dashboard </a:t>
            </a:r>
          </a:p>
        </p:txBody>
      </p:sp>
      <p:sp>
        <p:nvSpPr>
          <p:cNvPr id="12" name="Freeform 12"/>
          <p:cNvSpPr/>
          <p:nvPr/>
        </p:nvSpPr>
        <p:spPr>
          <a:xfrm rot="-3728054">
            <a:off x="1413595" y="7595874"/>
            <a:ext cx="872458" cy="865983"/>
          </a:xfrm>
          <a:custGeom>
            <a:avLst/>
            <a:gdLst/>
            <a:ahLst/>
            <a:cxnLst/>
            <a:rect l="l" t="t" r="r" b="b"/>
            <a:pathLst>
              <a:path w="872458" h="865983">
                <a:moveTo>
                  <a:pt x="0" y="0"/>
                </a:moveTo>
                <a:lnTo>
                  <a:pt x="872458" y="0"/>
                </a:lnTo>
                <a:lnTo>
                  <a:pt x="872458" y="865982"/>
                </a:lnTo>
                <a:lnTo>
                  <a:pt x="0" y="8659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2588902" y="7728827"/>
            <a:ext cx="5968416"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Detailed Insight overview</a:t>
            </a:r>
          </a:p>
        </p:txBody>
      </p:sp>
      <p:sp>
        <p:nvSpPr>
          <p:cNvPr id="14" name="Freeform 14"/>
          <p:cNvSpPr/>
          <p:nvPr/>
        </p:nvSpPr>
        <p:spPr>
          <a:xfrm rot="-3728054">
            <a:off x="1413595" y="8771927"/>
            <a:ext cx="872458" cy="865983"/>
          </a:xfrm>
          <a:custGeom>
            <a:avLst/>
            <a:gdLst/>
            <a:ahLst/>
            <a:cxnLst/>
            <a:rect l="l" t="t" r="r" b="b"/>
            <a:pathLst>
              <a:path w="872458" h="865983">
                <a:moveTo>
                  <a:pt x="0" y="0"/>
                </a:moveTo>
                <a:lnTo>
                  <a:pt x="872458" y="0"/>
                </a:lnTo>
                <a:lnTo>
                  <a:pt x="872458" y="865983"/>
                </a:lnTo>
                <a:lnTo>
                  <a:pt x="0" y="8659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p:cNvSpPr txBox="1"/>
          <p:nvPr/>
        </p:nvSpPr>
        <p:spPr>
          <a:xfrm>
            <a:off x="2588902" y="8904881"/>
            <a:ext cx="5968416" cy="523875"/>
          </a:xfrm>
          <a:prstGeom prst="rect">
            <a:avLst/>
          </a:prstGeom>
        </p:spPr>
        <p:txBody>
          <a:bodyPr lIns="0" tIns="0" rIns="0" bIns="0" rtlCol="0" anchor="t">
            <a:spAutoFit/>
          </a:bodyPr>
          <a:lstStyle/>
          <a:p>
            <a:pPr marL="0" lvl="0" indent="0" algn="l">
              <a:lnSpc>
                <a:spcPts val="4199"/>
              </a:lnSpc>
              <a:spcBef>
                <a:spcPct val="0"/>
              </a:spcBef>
            </a:pPr>
            <a:r>
              <a:rPr lang="en-US" sz="2999" spc="398">
                <a:solidFill>
                  <a:srgbClr val="010707"/>
                </a:solidFill>
                <a:latin typeface="Coco Gothic"/>
                <a:ea typeface="Coco Gothic"/>
                <a:cs typeface="Coco Gothic"/>
                <a:sym typeface="Coco Gothic"/>
              </a:rPr>
              <a:t>Recommendations</a:t>
            </a:r>
          </a:p>
        </p:txBody>
      </p:sp>
      <p:sp>
        <p:nvSpPr>
          <p:cNvPr id="16" name="AutoShape 16"/>
          <p:cNvSpPr/>
          <p:nvPr/>
        </p:nvSpPr>
        <p:spPr>
          <a:xfrm>
            <a:off x="1849824" y="1929213"/>
            <a:ext cx="14747410" cy="0"/>
          </a:xfrm>
          <a:prstGeom prst="line">
            <a:avLst/>
          </a:prstGeom>
          <a:ln w="38100" cap="flat">
            <a:solidFill>
              <a:srgbClr val="000000"/>
            </a:solidFill>
            <a:prstDash val="solid"/>
            <a:headEnd type="none" w="sm" len="sm"/>
            <a:tailEnd type="none" w="sm" len="sm"/>
          </a:ln>
        </p:spPr>
      </p:sp>
      <p:sp>
        <p:nvSpPr>
          <p:cNvPr id="17" name="AutoShape 17"/>
          <p:cNvSpPr/>
          <p:nvPr/>
        </p:nvSpPr>
        <p:spPr>
          <a:xfrm flipH="1" flipV="1">
            <a:off x="16578184" y="1929213"/>
            <a:ext cx="19050" cy="2990449"/>
          </a:xfrm>
          <a:prstGeom prst="line">
            <a:avLst/>
          </a:prstGeom>
          <a:ln w="38100" cap="flat">
            <a:solidFill>
              <a:srgbClr val="000000"/>
            </a:solidFill>
            <a:prstDash val="solid"/>
            <a:headEnd type="none" w="sm" len="sm"/>
            <a:tailEnd type="none" w="sm" len="sm"/>
          </a:ln>
        </p:spPr>
      </p:sp>
      <p:sp>
        <p:nvSpPr>
          <p:cNvPr id="18" name="AutoShape 18"/>
          <p:cNvSpPr/>
          <p:nvPr/>
        </p:nvSpPr>
        <p:spPr>
          <a:xfrm flipH="1" flipV="1">
            <a:off x="1868874" y="1929334"/>
            <a:ext cx="42973" cy="1100495"/>
          </a:xfrm>
          <a:prstGeom prst="line">
            <a:avLst/>
          </a:prstGeom>
          <a:ln w="38100" cap="flat">
            <a:solidFill>
              <a:srgbClr val="000000"/>
            </a:solidFill>
            <a:prstDash val="solid"/>
            <a:headEnd type="none" w="sm" len="sm"/>
            <a:tailEnd type="none" w="sm" len="sm"/>
          </a:ln>
        </p:spPr>
      </p:sp>
      <p:sp>
        <p:nvSpPr>
          <p:cNvPr id="19" name="AutoShape 19"/>
          <p:cNvSpPr/>
          <p:nvPr/>
        </p:nvSpPr>
        <p:spPr>
          <a:xfrm>
            <a:off x="6985565" y="9204919"/>
            <a:ext cx="3862308" cy="0"/>
          </a:xfrm>
          <a:prstGeom prst="line">
            <a:avLst/>
          </a:prstGeom>
          <a:ln w="38100" cap="flat">
            <a:solidFill>
              <a:srgbClr val="000000"/>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1"/>
        </a:solidFill>
        <a:effectLst/>
      </p:bgPr>
    </p:bg>
    <p:spTree>
      <p:nvGrpSpPr>
        <p:cNvPr id="1" name=""/>
        <p:cNvGrpSpPr/>
        <p:nvPr/>
      </p:nvGrpSpPr>
      <p:grpSpPr>
        <a:xfrm>
          <a:off x="0" y="0"/>
          <a:ext cx="0" cy="0"/>
          <a:chOff x="0" y="0"/>
          <a:chExt cx="0" cy="0"/>
        </a:xfrm>
      </p:grpSpPr>
      <p:sp>
        <p:nvSpPr>
          <p:cNvPr id="2" name="Freeform 2"/>
          <p:cNvSpPr/>
          <p:nvPr/>
        </p:nvSpPr>
        <p:spPr>
          <a:xfrm>
            <a:off x="0" y="-284970"/>
            <a:ext cx="18288000" cy="10571970"/>
          </a:xfrm>
          <a:custGeom>
            <a:avLst/>
            <a:gdLst/>
            <a:ahLst/>
            <a:cxnLst/>
            <a:rect l="l" t="t" r="r" b="b"/>
            <a:pathLst>
              <a:path w="18288000" h="10571970">
                <a:moveTo>
                  <a:pt x="0" y="0"/>
                </a:moveTo>
                <a:lnTo>
                  <a:pt x="18288000" y="0"/>
                </a:lnTo>
                <a:lnTo>
                  <a:pt x="18288000" y="10571970"/>
                </a:lnTo>
                <a:lnTo>
                  <a:pt x="0" y="10571970"/>
                </a:lnTo>
                <a:lnTo>
                  <a:pt x="0" y="0"/>
                </a:lnTo>
                <a:close/>
              </a:path>
            </a:pathLst>
          </a:custGeom>
          <a:blipFill>
            <a:blip r:embed="rId2">
              <a:alphaModFix amt="44999"/>
            </a:blip>
            <a:stretch>
              <a:fillRect t="-14869" b="-14869"/>
            </a:stretch>
          </a:blipFill>
        </p:spPr>
      </p:sp>
      <p:sp>
        <p:nvSpPr>
          <p:cNvPr id="3" name="Freeform 3"/>
          <p:cNvSpPr/>
          <p:nvPr/>
        </p:nvSpPr>
        <p:spPr>
          <a:xfrm rot="-3728054">
            <a:off x="440991" y="121438"/>
            <a:ext cx="2667787" cy="2647989"/>
          </a:xfrm>
          <a:custGeom>
            <a:avLst/>
            <a:gdLst/>
            <a:ahLst/>
            <a:cxnLst/>
            <a:rect l="l" t="t" r="r" b="b"/>
            <a:pathLst>
              <a:path w="2667787" h="2647989">
                <a:moveTo>
                  <a:pt x="0" y="0"/>
                </a:moveTo>
                <a:lnTo>
                  <a:pt x="2667787" y="0"/>
                </a:lnTo>
                <a:lnTo>
                  <a:pt x="2667787" y="2647989"/>
                </a:lnTo>
                <a:lnTo>
                  <a:pt x="0" y="26479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24472" y="61913"/>
            <a:ext cx="2700365" cy="2700365"/>
          </a:xfrm>
          <a:custGeom>
            <a:avLst/>
            <a:gdLst/>
            <a:ahLst/>
            <a:cxnLst/>
            <a:rect l="l" t="t" r="r" b="b"/>
            <a:pathLst>
              <a:path w="2700365" h="2700365">
                <a:moveTo>
                  <a:pt x="0" y="0"/>
                </a:moveTo>
                <a:lnTo>
                  <a:pt x="2700365" y="0"/>
                </a:lnTo>
                <a:lnTo>
                  <a:pt x="2700365" y="2700365"/>
                </a:lnTo>
                <a:lnTo>
                  <a:pt x="0" y="2700365"/>
                </a:lnTo>
                <a:lnTo>
                  <a:pt x="0" y="0"/>
                </a:lnTo>
                <a:close/>
              </a:path>
            </a:pathLst>
          </a:custGeom>
          <a:blipFill>
            <a:blip r:embed="rId5"/>
            <a:stretch>
              <a:fillRect/>
            </a:stretch>
          </a:blipFill>
        </p:spPr>
      </p:sp>
      <p:sp>
        <p:nvSpPr>
          <p:cNvPr id="5" name="AutoShape 5"/>
          <p:cNvSpPr/>
          <p:nvPr/>
        </p:nvSpPr>
        <p:spPr>
          <a:xfrm flipV="1">
            <a:off x="3124837" y="2379503"/>
            <a:ext cx="13839586" cy="0"/>
          </a:xfrm>
          <a:prstGeom prst="line">
            <a:avLst/>
          </a:prstGeom>
          <a:ln w="66675" cap="flat">
            <a:solidFill>
              <a:srgbClr val="FFFFFF"/>
            </a:solidFill>
            <a:prstDash val="solid"/>
            <a:headEnd type="oval" w="lg" len="lg"/>
            <a:tailEnd type="oval" w="lg" len="lg"/>
          </a:ln>
        </p:spPr>
      </p:sp>
      <p:sp>
        <p:nvSpPr>
          <p:cNvPr id="6" name="AutoShape 6"/>
          <p:cNvSpPr/>
          <p:nvPr/>
        </p:nvSpPr>
        <p:spPr>
          <a:xfrm flipH="1" flipV="1">
            <a:off x="1331132" y="2963523"/>
            <a:ext cx="47" cy="6677552"/>
          </a:xfrm>
          <a:prstGeom prst="line">
            <a:avLst/>
          </a:prstGeom>
          <a:ln w="66675" cap="flat">
            <a:solidFill>
              <a:srgbClr val="FFFFFF"/>
            </a:solidFill>
            <a:prstDash val="solid"/>
            <a:headEnd type="oval" w="lg" len="lg"/>
            <a:tailEnd type="oval" w="lg" len="lg"/>
          </a:ln>
        </p:spPr>
      </p:sp>
      <p:sp>
        <p:nvSpPr>
          <p:cNvPr id="7" name="AutoShape 7"/>
          <p:cNvSpPr/>
          <p:nvPr/>
        </p:nvSpPr>
        <p:spPr>
          <a:xfrm>
            <a:off x="1331132" y="9641076"/>
            <a:ext cx="15737335" cy="0"/>
          </a:xfrm>
          <a:prstGeom prst="line">
            <a:avLst/>
          </a:prstGeom>
          <a:ln w="66675" cap="flat">
            <a:solidFill>
              <a:srgbClr val="FFFFFF"/>
            </a:solidFill>
            <a:prstDash val="solid"/>
            <a:headEnd type="oval" w="lg" len="lg"/>
            <a:tailEnd type="oval" w="lg" len="lg"/>
          </a:ln>
        </p:spPr>
      </p:sp>
      <p:sp>
        <p:nvSpPr>
          <p:cNvPr id="8" name="AutoShape 8"/>
          <p:cNvSpPr/>
          <p:nvPr/>
        </p:nvSpPr>
        <p:spPr>
          <a:xfrm flipV="1">
            <a:off x="16964424" y="2379503"/>
            <a:ext cx="0" cy="7148275"/>
          </a:xfrm>
          <a:prstGeom prst="line">
            <a:avLst/>
          </a:prstGeom>
          <a:ln w="66675" cap="flat">
            <a:solidFill>
              <a:srgbClr val="FFFFFF"/>
            </a:solidFill>
            <a:prstDash val="solid"/>
            <a:headEnd type="oval" w="lg" len="lg"/>
            <a:tailEnd type="oval" w="lg" len="lg"/>
          </a:ln>
        </p:spPr>
      </p:sp>
      <p:sp>
        <p:nvSpPr>
          <p:cNvPr id="9" name="TextBox 9"/>
          <p:cNvSpPr txBox="1"/>
          <p:nvPr/>
        </p:nvSpPr>
        <p:spPr>
          <a:xfrm>
            <a:off x="1517779" y="2948015"/>
            <a:ext cx="15220423" cy="3711575"/>
          </a:xfrm>
          <a:prstGeom prst="rect">
            <a:avLst/>
          </a:prstGeom>
        </p:spPr>
        <p:txBody>
          <a:bodyPr lIns="0" tIns="0" rIns="0" bIns="0" rtlCol="0" anchor="t">
            <a:spAutoFit/>
          </a:bodyPr>
          <a:lstStyle/>
          <a:p>
            <a:pPr algn="just">
              <a:lnSpc>
                <a:spcPts val="3640"/>
              </a:lnSpc>
              <a:spcBef>
                <a:spcPct val="0"/>
              </a:spcBef>
            </a:pPr>
            <a:r>
              <a:rPr lang="en-US" sz="2600" b="1" spc="345">
                <a:solidFill>
                  <a:srgbClr val="FFFFFF"/>
                </a:solidFill>
                <a:latin typeface="Coco Gothic Bold"/>
                <a:ea typeface="Coco Gothic Bold"/>
                <a:cs typeface="Coco Gothic Bold"/>
                <a:sym typeface="Coco Gothic Bold"/>
              </a:rPr>
              <a:t>Shield Insurance, a dynamic player in the insurance industry, was founded in with a vision to redefine customer-centric insurance solutions. Headquartered in India, Shield Insurance operates across major metropolitan and tier-2 cities, offering a diverse portfolio of health, life, and property insurance products. With a mission to "Protect Today, Empower Tomorrow," Shield Insurance combines cutting-edge technology and personalized services to meet the evolving needs of its  policyholders.</a:t>
            </a:r>
          </a:p>
          <a:p>
            <a:pPr algn="just">
              <a:lnSpc>
                <a:spcPts val="3640"/>
              </a:lnSpc>
              <a:spcBef>
                <a:spcPct val="0"/>
              </a:spcBef>
            </a:pPr>
            <a:endParaRPr lang="en-US" sz="2600" b="1" spc="345">
              <a:solidFill>
                <a:srgbClr val="FFFFFF"/>
              </a:solidFill>
              <a:latin typeface="Coco Gothic Bold"/>
              <a:ea typeface="Coco Gothic Bold"/>
              <a:cs typeface="Coco Gothic Bold"/>
              <a:sym typeface="Coco Gothic Bold"/>
            </a:endParaRPr>
          </a:p>
        </p:txBody>
      </p:sp>
      <p:grpSp>
        <p:nvGrpSpPr>
          <p:cNvPr id="10" name="Group 10"/>
          <p:cNvGrpSpPr/>
          <p:nvPr/>
        </p:nvGrpSpPr>
        <p:grpSpPr>
          <a:xfrm>
            <a:off x="424702" y="95250"/>
            <a:ext cx="2700365" cy="2700365"/>
            <a:chOff x="0" y="0"/>
            <a:chExt cx="711207" cy="711207"/>
          </a:xfrm>
        </p:grpSpPr>
        <p:sp>
          <p:nvSpPr>
            <p:cNvPr id="11" name="Freeform 11"/>
            <p:cNvSpPr/>
            <p:nvPr/>
          </p:nvSpPr>
          <p:spPr>
            <a:xfrm>
              <a:off x="0" y="0"/>
              <a:ext cx="711207" cy="711207"/>
            </a:xfrm>
            <a:custGeom>
              <a:avLst/>
              <a:gdLst/>
              <a:ahLst/>
              <a:cxnLst/>
              <a:rect l="l" t="t" r="r" b="b"/>
              <a:pathLst>
                <a:path w="711207" h="711207">
                  <a:moveTo>
                    <a:pt x="355604" y="0"/>
                  </a:moveTo>
                  <a:cubicBezTo>
                    <a:pt x="159209" y="0"/>
                    <a:pt x="0" y="159209"/>
                    <a:pt x="0" y="355604"/>
                  </a:cubicBezTo>
                  <a:cubicBezTo>
                    <a:pt x="0" y="551998"/>
                    <a:pt x="159209" y="711207"/>
                    <a:pt x="355604" y="711207"/>
                  </a:cubicBezTo>
                  <a:cubicBezTo>
                    <a:pt x="551998" y="711207"/>
                    <a:pt x="711207" y="551998"/>
                    <a:pt x="711207" y="355604"/>
                  </a:cubicBezTo>
                  <a:cubicBezTo>
                    <a:pt x="711207" y="159209"/>
                    <a:pt x="551998" y="0"/>
                    <a:pt x="355604" y="0"/>
                  </a:cubicBezTo>
                  <a:close/>
                </a:path>
              </a:pathLst>
            </a:custGeom>
            <a:solidFill>
              <a:srgbClr val="000000">
                <a:alpha val="0"/>
              </a:srgbClr>
            </a:solidFill>
            <a:ln w="152400" cap="sq">
              <a:solidFill>
                <a:srgbClr val="FFFFFF"/>
              </a:solidFill>
              <a:prstDash val="solid"/>
              <a:miter/>
            </a:ln>
          </p:spPr>
        </p:sp>
        <p:sp>
          <p:nvSpPr>
            <p:cNvPr id="12" name="TextBox 12"/>
            <p:cNvSpPr txBox="1"/>
            <p:nvPr/>
          </p:nvSpPr>
          <p:spPr>
            <a:xfrm>
              <a:off x="66676" y="19051"/>
              <a:ext cx="577856" cy="625481"/>
            </a:xfrm>
            <a:prstGeom prst="rect">
              <a:avLst/>
            </a:prstGeom>
          </p:spPr>
          <p:txBody>
            <a:bodyPr lIns="50800" tIns="50800" rIns="50800" bIns="50800" rtlCol="0" anchor="ctr"/>
            <a:lstStyle/>
            <a:p>
              <a:pPr algn="ctr">
                <a:lnSpc>
                  <a:spcPts val="2240"/>
                </a:lnSpc>
              </a:pPr>
              <a:endParaRPr/>
            </a:p>
          </p:txBody>
        </p:sp>
      </p:grpSp>
      <p:sp>
        <p:nvSpPr>
          <p:cNvPr id="13" name="TextBox 13"/>
          <p:cNvSpPr txBox="1"/>
          <p:nvPr/>
        </p:nvSpPr>
        <p:spPr>
          <a:xfrm>
            <a:off x="1539232" y="6813420"/>
            <a:ext cx="15220423" cy="2324735"/>
          </a:xfrm>
          <a:prstGeom prst="rect">
            <a:avLst/>
          </a:prstGeom>
        </p:spPr>
        <p:txBody>
          <a:bodyPr lIns="0" tIns="0" rIns="0" bIns="0" rtlCol="0" anchor="t">
            <a:spAutoFit/>
          </a:bodyPr>
          <a:lstStyle/>
          <a:p>
            <a:pPr algn="just">
              <a:lnSpc>
                <a:spcPts val="3640"/>
              </a:lnSpc>
              <a:spcBef>
                <a:spcPct val="0"/>
              </a:spcBef>
            </a:pPr>
            <a:r>
              <a:rPr lang="en-US" sz="2600" b="1" spc="345">
                <a:solidFill>
                  <a:srgbClr val="FFFFFF"/>
                </a:solidFill>
                <a:latin typeface="Coco Gothic Bold"/>
                <a:ea typeface="Coco Gothic Bold"/>
                <a:cs typeface="Coco Gothic Bold"/>
                <a:sym typeface="Coco Gothic Bold"/>
              </a:rPr>
              <a:t>Shield Insurance has a strong footprint in key regions like Delhi NCR, Mumbai, Hyderabad, and Chennai, with a network of offline agents and a robust online platform. The company has achieved a 80% year-on-year growth in revenue, driven by its flagship health insurance policy, POL2005HEL, and a growing customer base in the 31–50 age group.</a:t>
            </a:r>
          </a:p>
        </p:txBody>
      </p:sp>
      <p:sp>
        <p:nvSpPr>
          <p:cNvPr id="14" name="TextBox 14"/>
          <p:cNvSpPr txBox="1"/>
          <p:nvPr/>
        </p:nvSpPr>
        <p:spPr>
          <a:xfrm>
            <a:off x="3125067" y="378144"/>
            <a:ext cx="4663396" cy="1310636"/>
          </a:xfrm>
          <a:prstGeom prst="rect">
            <a:avLst/>
          </a:prstGeom>
        </p:spPr>
        <p:txBody>
          <a:bodyPr lIns="0" tIns="0" rIns="0" bIns="0" rtlCol="0" anchor="t">
            <a:spAutoFit/>
          </a:bodyPr>
          <a:lstStyle/>
          <a:p>
            <a:pPr marL="0" lvl="0" indent="0" algn="l">
              <a:lnSpc>
                <a:spcPts val="9569"/>
              </a:lnSpc>
            </a:pPr>
            <a:r>
              <a:rPr lang="en-US" sz="8699" b="1">
                <a:solidFill>
                  <a:srgbClr val="DFFD6E"/>
                </a:solidFill>
                <a:latin typeface="Migra Ultra-Bold"/>
                <a:ea typeface="Migra Ultra-Bold"/>
                <a:cs typeface="Migra Ultra-Bold"/>
                <a:sym typeface="Migra Ultra-Bold"/>
              </a:rPr>
              <a:t>ABOUT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3728054">
            <a:off x="948117" y="1936423"/>
            <a:ext cx="796173" cy="790264"/>
          </a:xfrm>
          <a:custGeom>
            <a:avLst/>
            <a:gdLst/>
            <a:ahLst/>
            <a:cxnLst/>
            <a:rect l="l" t="t" r="r" b="b"/>
            <a:pathLst>
              <a:path w="796173" h="790264">
                <a:moveTo>
                  <a:pt x="0" y="0"/>
                </a:moveTo>
                <a:lnTo>
                  <a:pt x="796173" y="0"/>
                </a:lnTo>
                <a:lnTo>
                  <a:pt x="796173" y="790264"/>
                </a:lnTo>
                <a:lnTo>
                  <a:pt x="0" y="790264"/>
                </a:lnTo>
                <a:lnTo>
                  <a:pt x="0" y="0"/>
                </a:lnTo>
                <a:close/>
              </a:path>
            </a:pathLst>
          </a:custGeom>
          <a:blipFill>
            <a:blip r:embed="rId2">
              <a:extLst>
                <a:ext uri="{96DAC541-7B7A-43D3-8B79-37D633B846F1}">
                  <asvg:svgBlip xmlns:asvg="http://schemas.microsoft.com/office/drawing/2016/SVG/main" r:embed="rId3"/>
                </a:ext>
              </a:extLst>
            </a:blip>
            <a:stretch>
              <a:fillRect l="-4084" b="-4084"/>
            </a:stretch>
          </a:blipFill>
        </p:spPr>
      </p:sp>
      <p:sp>
        <p:nvSpPr>
          <p:cNvPr id="3" name="Freeform 3"/>
          <p:cNvSpPr/>
          <p:nvPr/>
        </p:nvSpPr>
        <p:spPr>
          <a:xfrm rot="-3728054">
            <a:off x="1009402" y="3000358"/>
            <a:ext cx="743902" cy="738381"/>
          </a:xfrm>
          <a:custGeom>
            <a:avLst/>
            <a:gdLst/>
            <a:ahLst/>
            <a:cxnLst/>
            <a:rect l="l" t="t" r="r" b="b"/>
            <a:pathLst>
              <a:path w="743902" h="738381">
                <a:moveTo>
                  <a:pt x="0" y="0"/>
                </a:moveTo>
                <a:lnTo>
                  <a:pt x="743902" y="0"/>
                </a:lnTo>
                <a:lnTo>
                  <a:pt x="743902" y="738381"/>
                </a:lnTo>
                <a:lnTo>
                  <a:pt x="0" y="738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3728054">
            <a:off x="1009402" y="4003121"/>
            <a:ext cx="743902" cy="738381"/>
          </a:xfrm>
          <a:custGeom>
            <a:avLst/>
            <a:gdLst/>
            <a:ahLst/>
            <a:cxnLst/>
            <a:rect l="l" t="t" r="r" b="b"/>
            <a:pathLst>
              <a:path w="743902" h="738381">
                <a:moveTo>
                  <a:pt x="0" y="0"/>
                </a:moveTo>
                <a:lnTo>
                  <a:pt x="743902" y="0"/>
                </a:lnTo>
                <a:lnTo>
                  <a:pt x="743902" y="738382"/>
                </a:lnTo>
                <a:lnTo>
                  <a:pt x="0" y="7383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3728054">
            <a:off x="1009402" y="5134433"/>
            <a:ext cx="743902" cy="738381"/>
          </a:xfrm>
          <a:custGeom>
            <a:avLst/>
            <a:gdLst/>
            <a:ahLst/>
            <a:cxnLst/>
            <a:rect l="l" t="t" r="r" b="b"/>
            <a:pathLst>
              <a:path w="743902" h="738381">
                <a:moveTo>
                  <a:pt x="0" y="0"/>
                </a:moveTo>
                <a:lnTo>
                  <a:pt x="743902" y="0"/>
                </a:lnTo>
                <a:lnTo>
                  <a:pt x="743902" y="738381"/>
                </a:lnTo>
                <a:lnTo>
                  <a:pt x="0" y="738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2655922" y="-417483"/>
            <a:ext cx="5632078" cy="10704483"/>
          </a:xfrm>
          <a:custGeom>
            <a:avLst/>
            <a:gdLst/>
            <a:ahLst/>
            <a:cxnLst/>
            <a:rect l="l" t="t" r="r" b="b"/>
            <a:pathLst>
              <a:path w="5632078" h="10704483">
                <a:moveTo>
                  <a:pt x="0" y="0"/>
                </a:moveTo>
                <a:lnTo>
                  <a:pt x="5632078" y="0"/>
                </a:lnTo>
                <a:lnTo>
                  <a:pt x="5632078" y="10704483"/>
                </a:lnTo>
                <a:lnTo>
                  <a:pt x="0" y="10704483"/>
                </a:lnTo>
                <a:lnTo>
                  <a:pt x="0" y="0"/>
                </a:lnTo>
                <a:close/>
              </a:path>
            </a:pathLst>
          </a:custGeom>
          <a:blipFill>
            <a:blip r:embed="rId4"/>
            <a:stretch>
              <a:fillRect l="-20274" r="-6354"/>
            </a:stretch>
          </a:blipFill>
        </p:spPr>
      </p:sp>
      <p:sp>
        <p:nvSpPr>
          <p:cNvPr id="7" name="TextBox 7"/>
          <p:cNvSpPr txBox="1"/>
          <p:nvPr/>
        </p:nvSpPr>
        <p:spPr>
          <a:xfrm>
            <a:off x="1192282" y="545148"/>
            <a:ext cx="4789850" cy="967105"/>
          </a:xfrm>
          <a:prstGeom prst="rect">
            <a:avLst/>
          </a:prstGeom>
        </p:spPr>
        <p:txBody>
          <a:bodyPr lIns="0" tIns="0" rIns="0" bIns="0" rtlCol="0" anchor="t">
            <a:spAutoFit/>
          </a:bodyPr>
          <a:lstStyle/>
          <a:p>
            <a:pPr marL="0" lvl="0" indent="0" algn="l">
              <a:lnSpc>
                <a:spcPts val="7039"/>
              </a:lnSpc>
            </a:pPr>
            <a:r>
              <a:rPr lang="en-US" sz="6399" b="1">
                <a:solidFill>
                  <a:srgbClr val="E0FE9C"/>
                </a:solidFill>
                <a:latin typeface="Migra Ultra-Bold"/>
                <a:ea typeface="Migra Ultra-Bold"/>
                <a:cs typeface="Migra Ultra-Bold"/>
                <a:sym typeface="Migra Ultra-Bold"/>
              </a:rPr>
              <a:t>OBJECTIVE</a:t>
            </a:r>
          </a:p>
        </p:txBody>
      </p:sp>
      <p:sp>
        <p:nvSpPr>
          <p:cNvPr id="8" name="TextBox 8"/>
          <p:cNvSpPr txBox="1"/>
          <p:nvPr/>
        </p:nvSpPr>
        <p:spPr>
          <a:xfrm>
            <a:off x="1835756" y="2201368"/>
            <a:ext cx="10269926" cy="559435"/>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DISPLAY TOTAL CUSTOMERS, REVENUE, DAILY CUSTOMER GROWTH, AND DAILY REVENUE GROWTH TO TRACK BUSINESS PERFORMANCE.</a:t>
            </a:r>
          </a:p>
        </p:txBody>
      </p:sp>
      <p:sp>
        <p:nvSpPr>
          <p:cNvPr id="9" name="TextBox 9"/>
          <p:cNvSpPr txBox="1"/>
          <p:nvPr/>
        </p:nvSpPr>
        <p:spPr>
          <a:xfrm>
            <a:off x="1692215" y="3068796"/>
            <a:ext cx="11009535" cy="1111885"/>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SHOW MONTH-OVER-MONTH PERCENTAGE CHANGES IN KEY METRICS TO IDENTIFY GROWTH PATTERNS. AND INCLUDE A SWITCH BETWEEN REVENUE AND CUSTOMER TREND GRAPHS</a:t>
            </a:r>
          </a:p>
          <a:p>
            <a:pPr algn="ctr">
              <a:lnSpc>
                <a:spcPts val="2240"/>
              </a:lnSpc>
              <a:spcBef>
                <a:spcPct val="0"/>
              </a:spcBef>
            </a:pPr>
            <a:endParaRPr lang="en-US" sz="1600" b="1" spc="212">
              <a:solidFill>
                <a:srgbClr val="E0FE9C"/>
              </a:solidFill>
              <a:latin typeface="Coco Gothic Bold"/>
              <a:ea typeface="Coco Gothic Bold"/>
              <a:cs typeface="Coco Gothic Bold"/>
              <a:sym typeface="Coco Gothic Bold"/>
            </a:endParaRPr>
          </a:p>
        </p:txBody>
      </p:sp>
      <p:sp>
        <p:nvSpPr>
          <p:cNvPr id="10" name="TextBox 10"/>
          <p:cNvSpPr txBox="1"/>
          <p:nvPr/>
        </p:nvSpPr>
        <p:spPr>
          <a:xfrm>
            <a:off x="1861699" y="4133056"/>
            <a:ext cx="10220060" cy="559435"/>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PROVIDE A BRREAK DOWN OF TOTAL REVENUE AND CUSTOMERS BY AGE GROUP AND CITY TO PINPOINT PROFITABLE DEMOGRAPHICS AND REGIONS.</a:t>
            </a:r>
          </a:p>
        </p:txBody>
      </p:sp>
      <p:sp>
        <p:nvSpPr>
          <p:cNvPr id="11" name="TextBox 11"/>
          <p:cNvSpPr txBox="1"/>
          <p:nvPr/>
        </p:nvSpPr>
        <p:spPr>
          <a:xfrm>
            <a:off x="1835756" y="5264219"/>
            <a:ext cx="10865994" cy="835660"/>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PROVIDE A VISUAL TO ANALYZE CUSTOMER SEGMENTATION BY AGE GROUPS, CITIES, AND SALES MODES TO IDENTIFY REVENUE AND</a:t>
            </a:r>
          </a:p>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CUSTOMER TRENDS.</a:t>
            </a:r>
          </a:p>
        </p:txBody>
      </p:sp>
      <p:sp>
        <p:nvSpPr>
          <p:cNvPr id="12" name="AutoShape 12"/>
          <p:cNvSpPr/>
          <p:nvPr/>
        </p:nvSpPr>
        <p:spPr>
          <a:xfrm flipV="1">
            <a:off x="1192282" y="1512252"/>
            <a:ext cx="4789850" cy="26352"/>
          </a:xfrm>
          <a:prstGeom prst="line">
            <a:avLst/>
          </a:prstGeom>
          <a:ln w="38100" cap="flat">
            <a:solidFill>
              <a:srgbClr val="FFFFFF"/>
            </a:solidFill>
            <a:prstDash val="solid"/>
            <a:headEnd type="none" w="sm" len="sm"/>
            <a:tailEnd type="none" w="sm" len="sm"/>
          </a:ln>
        </p:spPr>
      </p:sp>
      <p:sp>
        <p:nvSpPr>
          <p:cNvPr id="13" name="Freeform 13"/>
          <p:cNvSpPr/>
          <p:nvPr/>
        </p:nvSpPr>
        <p:spPr>
          <a:xfrm rot="-3728054">
            <a:off x="1009402" y="6137196"/>
            <a:ext cx="743902" cy="738381"/>
          </a:xfrm>
          <a:custGeom>
            <a:avLst/>
            <a:gdLst/>
            <a:ahLst/>
            <a:cxnLst/>
            <a:rect l="l" t="t" r="r" b="b"/>
            <a:pathLst>
              <a:path w="743902" h="738381">
                <a:moveTo>
                  <a:pt x="0" y="0"/>
                </a:moveTo>
                <a:lnTo>
                  <a:pt x="743902" y="0"/>
                </a:lnTo>
                <a:lnTo>
                  <a:pt x="743902" y="738382"/>
                </a:lnTo>
                <a:lnTo>
                  <a:pt x="0" y="7383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1861699" y="6300280"/>
            <a:ext cx="10554989" cy="835660"/>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CREATE A DEDICATED PAGE TO ANALYZE CUSTOMER AND REVENUE SPLIT BY SALES MODE AND TRACK MONTHLY TRENDS.</a:t>
            </a:r>
          </a:p>
          <a:p>
            <a:pPr algn="ctr">
              <a:lnSpc>
                <a:spcPts val="2240"/>
              </a:lnSpc>
              <a:spcBef>
                <a:spcPct val="0"/>
              </a:spcBef>
            </a:pPr>
            <a:endParaRPr lang="en-US" sz="1600" b="1" spc="212">
              <a:solidFill>
                <a:srgbClr val="E0FE9C"/>
              </a:solidFill>
              <a:latin typeface="Coco Gothic Bold"/>
              <a:ea typeface="Coco Gothic Bold"/>
              <a:cs typeface="Coco Gothic Bold"/>
              <a:sym typeface="Coco Gothic Bold"/>
            </a:endParaRPr>
          </a:p>
        </p:txBody>
      </p:sp>
      <p:sp>
        <p:nvSpPr>
          <p:cNvPr id="15" name="Freeform 15"/>
          <p:cNvSpPr/>
          <p:nvPr/>
        </p:nvSpPr>
        <p:spPr>
          <a:xfrm rot="-3728054">
            <a:off x="974252" y="7139960"/>
            <a:ext cx="743902" cy="738381"/>
          </a:xfrm>
          <a:custGeom>
            <a:avLst/>
            <a:gdLst/>
            <a:ahLst/>
            <a:cxnLst/>
            <a:rect l="l" t="t" r="r" b="b"/>
            <a:pathLst>
              <a:path w="743902" h="738381">
                <a:moveTo>
                  <a:pt x="0" y="0"/>
                </a:moveTo>
                <a:lnTo>
                  <a:pt x="743902" y="0"/>
                </a:lnTo>
                <a:lnTo>
                  <a:pt x="743902" y="738381"/>
                </a:lnTo>
                <a:lnTo>
                  <a:pt x="0" y="738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6" name="TextBox 16"/>
          <p:cNvSpPr txBox="1"/>
          <p:nvPr/>
        </p:nvSpPr>
        <p:spPr>
          <a:xfrm>
            <a:off x="1881584" y="7240715"/>
            <a:ext cx="10774338" cy="835660"/>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DEVELOP A DEDICATED PAGE TO ANALYZE AGE GROUP PREFERENCES FOR POLICIES, SALES MODES, AND EXPECTED SETTLEMENTS.</a:t>
            </a:r>
          </a:p>
          <a:p>
            <a:pPr algn="ctr">
              <a:lnSpc>
                <a:spcPts val="2240"/>
              </a:lnSpc>
              <a:spcBef>
                <a:spcPct val="0"/>
              </a:spcBef>
            </a:pPr>
            <a:endParaRPr lang="en-US" sz="1600" b="1" spc="212">
              <a:solidFill>
                <a:srgbClr val="E0FE9C"/>
              </a:solidFill>
              <a:latin typeface="Coco Gothic Bold"/>
              <a:ea typeface="Coco Gothic Bold"/>
              <a:cs typeface="Coco Gothic Bold"/>
              <a:sym typeface="Coco Gothic Bold"/>
            </a:endParaRPr>
          </a:p>
        </p:txBody>
      </p:sp>
      <p:sp>
        <p:nvSpPr>
          <p:cNvPr id="17" name="Freeform 17"/>
          <p:cNvSpPr/>
          <p:nvPr/>
        </p:nvSpPr>
        <p:spPr>
          <a:xfrm rot="-3728054">
            <a:off x="989516" y="8142723"/>
            <a:ext cx="743902" cy="738381"/>
          </a:xfrm>
          <a:custGeom>
            <a:avLst/>
            <a:gdLst/>
            <a:ahLst/>
            <a:cxnLst/>
            <a:rect l="l" t="t" r="r" b="b"/>
            <a:pathLst>
              <a:path w="743902" h="738381">
                <a:moveTo>
                  <a:pt x="0" y="0"/>
                </a:moveTo>
                <a:lnTo>
                  <a:pt x="743902" y="0"/>
                </a:lnTo>
                <a:lnTo>
                  <a:pt x="743902" y="738381"/>
                </a:lnTo>
                <a:lnTo>
                  <a:pt x="0" y="738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TextBox 18"/>
          <p:cNvSpPr txBox="1"/>
          <p:nvPr/>
        </p:nvSpPr>
        <p:spPr>
          <a:xfrm>
            <a:off x="1861699" y="8324025"/>
            <a:ext cx="10774338" cy="835660"/>
          </a:xfrm>
          <a:prstGeom prst="rect">
            <a:avLst/>
          </a:prstGeom>
        </p:spPr>
        <p:txBody>
          <a:bodyPr lIns="0" tIns="0" rIns="0" bIns="0" rtlCol="0" anchor="t">
            <a:spAutoFit/>
          </a:bodyPr>
          <a:lstStyle/>
          <a:p>
            <a:pPr algn="ctr">
              <a:lnSpc>
                <a:spcPts val="2240"/>
              </a:lnSpc>
              <a:spcBef>
                <a:spcPct val="0"/>
              </a:spcBef>
            </a:pPr>
            <a:r>
              <a:rPr lang="en-US" sz="1600" b="1" spc="212">
                <a:solidFill>
                  <a:srgbClr val="E0FE9C"/>
                </a:solidFill>
                <a:latin typeface="Coco Gothic Bold"/>
                <a:ea typeface="Coco Gothic Bold"/>
                <a:cs typeface="Coco Gothic Bold"/>
                <a:sym typeface="Coco Gothic Bold"/>
              </a:rPr>
              <a:t>PROVIDE FILTERS FOR SALES MODE, AGE GROUP, CITY, MONTH, AND POLICY ID FOR TARGETED ANALYSIS.</a:t>
            </a:r>
          </a:p>
          <a:p>
            <a:pPr algn="ctr">
              <a:lnSpc>
                <a:spcPts val="2240"/>
              </a:lnSpc>
              <a:spcBef>
                <a:spcPct val="0"/>
              </a:spcBef>
            </a:pPr>
            <a:endParaRPr lang="en-US" sz="1600" b="1" spc="212">
              <a:solidFill>
                <a:srgbClr val="E0FE9C"/>
              </a:solidFill>
              <a:latin typeface="Coco Gothic Bold"/>
              <a:ea typeface="Coco Gothic Bold"/>
              <a:cs typeface="Coco Gothic Bold"/>
              <a:sym typeface="Coco Gothic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sp>
        <p:nvSpPr>
          <p:cNvPr id="2" name="TextBox 2"/>
          <p:cNvSpPr txBox="1"/>
          <p:nvPr/>
        </p:nvSpPr>
        <p:spPr>
          <a:xfrm>
            <a:off x="813900" y="340417"/>
            <a:ext cx="11529663" cy="1028700"/>
          </a:xfrm>
          <a:prstGeom prst="rect">
            <a:avLst/>
          </a:prstGeom>
        </p:spPr>
        <p:txBody>
          <a:bodyPr lIns="0" tIns="0" rIns="0" bIns="0" rtlCol="0" anchor="t">
            <a:spAutoFit/>
          </a:bodyPr>
          <a:lstStyle/>
          <a:p>
            <a:pPr marL="0" lvl="0" indent="0" algn="l">
              <a:lnSpc>
                <a:spcPts val="7679"/>
              </a:lnSpc>
            </a:pPr>
            <a:r>
              <a:rPr lang="en-US" sz="6399" b="1">
                <a:solidFill>
                  <a:srgbClr val="010707"/>
                </a:solidFill>
                <a:latin typeface="Migra Ultra-Bold"/>
                <a:ea typeface="Migra Ultra-Bold"/>
                <a:cs typeface="Migra Ultra-Bold"/>
                <a:sym typeface="Migra Ultra-Bold"/>
              </a:rPr>
              <a:t>KEY METRICS AND INSIGHTS</a:t>
            </a:r>
          </a:p>
        </p:txBody>
      </p:sp>
      <p:sp>
        <p:nvSpPr>
          <p:cNvPr id="3" name="AutoShape 3"/>
          <p:cNvSpPr/>
          <p:nvPr/>
        </p:nvSpPr>
        <p:spPr>
          <a:xfrm>
            <a:off x="1028700" y="1369117"/>
            <a:ext cx="10613805" cy="0"/>
          </a:xfrm>
          <a:prstGeom prst="line">
            <a:avLst/>
          </a:prstGeom>
          <a:ln w="28575" cap="rnd">
            <a:solidFill>
              <a:srgbClr val="010707"/>
            </a:solidFill>
            <a:prstDash val="solid"/>
            <a:headEnd type="none" w="sm" len="sm"/>
            <a:tailEnd type="none" w="sm" len="sm"/>
          </a:ln>
        </p:spPr>
      </p:sp>
      <p:sp>
        <p:nvSpPr>
          <p:cNvPr id="4" name="AutoShape 4"/>
          <p:cNvSpPr/>
          <p:nvPr/>
        </p:nvSpPr>
        <p:spPr>
          <a:xfrm>
            <a:off x="767779" y="2442988"/>
            <a:ext cx="16445930" cy="0"/>
          </a:xfrm>
          <a:prstGeom prst="line">
            <a:avLst/>
          </a:prstGeom>
          <a:ln w="28575" cap="rnd">
            <a:solidFill>
              <a:srgbClr val="010707"/>
            </a:solidFill>
            <a:prstDash val="solid"/>
            <a:headEnd type="none" w="sm" len="sm"/>
            <a:tailEnd type="none" w="sm" len="sm"/>
          </a:ln>
        </p:spPr>
      </p:sp>
      <p:sp>
        <p:nvSpPr>
          <p:cNvPr id="5" name="AutoShape 5"/>
          <p:cNvSpPr/>
          <p:nvPr/>
        </p:nvSpPr>
        <p:spPr>
          <a:xfrm>
            <a:off x="767779" y="4604960"/>
            <a:ext cx="16445930" cy="0"/>
          </a:xfrm>
          <a:prstGeom prst="line">
            <a:avLst/>
          </a:prstGeom>
          <a:ln w="28575" cap="rnd">
            <a:solidFill>
              <a:srgbClr val="010707"/>
            </a:solidFill>
            <a:prstDash val="solid"/>
            <a:headEnd type="none" w="sm" len="sm"/>
            <a:tailEnd type="none" w="sm" len="sm"/>
          </a:ln>
        </p:spPr>
      </p:sp>
      <p:sp>
        <p:nvSpPr>
          <p:cNvPr id="6" name="AutoShape 6"/>
          <p:cNvSpPr/>
          <p:nvPr/>
        </p:nvSpPr>
        <p:spPr>
          <a:xfrm>
            <a:off x="767779" y="6550512"/>
            <a:ext cx="16445930" cy="0"/>
          </a:xfrm>
          <a:prstGeom prst="line">
            <a:avLst/>
          </a:prstGeom>
          <a:ln w="28575" cap="rnd">
            <a:solidFill>
              <a:srgbClr val="010707"/>
            </a:solidFill>
            <a:prstDash val="solid"/>
            <a:headEnd type="none" w="sm" len="sm"/>
            <a:tailEnd type="none" w="sm" len="sm"/>
          </a:ln>
        </p:spPr>
      </p:sp>
      <p:sp>
        <p:nvSpPr>
          <p:cNvPr id="7" name="AutoShape 7"/>
          <p:cNvSpPr/>
          <p:nvPr/>
        </p:nvSpPr>
        <p:spPr>
          <a:xfrm>
            <a:off x="813900" y="8087148"/>
            <a:ext cx="16445930" cy="0"/>
          </a:xfrm>
          <a:prstGeom prst="line">
            <a:avLst/>
          </a:prstGeom>
          <a:ln w="28575" cap="rnd">
            <a:solidFill>
              <a:srgbClr val="010707"/>
            </a:solidFill>
            <a:prstDash val="solid"/>
            <a:headEnd type="none" w="sm" len="sm"/>
            <a:tailEnd type="none" w="sm" len="sm"/>
          </a:ln>
        </p:spPr>
      </p:sp>
      <p:sp>
        <p:nvSpPr>
          <p:cNvPr id="8" name="Freeform 8"/>
          <p:cNvSpPr/>
          <p:nvPr/>
        </p:nvSpPr>
        <p:spPr>
          <a:xfrm>
            <a:off x="11718661" y="146703"/>
            <a:ext cx="1275840" cy="1275840"/>
          </a:xfrm>
          <a:custGeom>
            <a:avLst/>
            <a:gdLst/>
            <a:ahLst/>
            <a:cxnLst/>
            <a:rect l="l" t="t" r="r" b="b"/>
            <a:pathLst>
              <a:path w="1275840" h="1275840">
                <a:moveTo>
                  <a:pt x="0" y="0"/>
                </a:moveTo>
                <a:lnTo>
                  <a:pt x="1275840" y="0"/>
                </a:lnTo>
                <a:lnTo>
                  <a:pt x="1275840" y="1275840"/>
                </a:lnTo>
                <a:lnTo>
                  <a:pt x="0" y="1275840"/>
                </a:lnTo>
                <a:lnTo>
                  <a:pt x="0" y="0"/>
                </a:lnTo>
                <a:close/>
              </a:path>
            </a:pathLst>
          </a:custGeom>
          <a:blipFill>
            <a:blip r:embed="rId2"/>
            <a:stretch>
              <a:fillRect/>
            </a:stretch>
          </a:blipFill>
        </p:spPr>
      </p:sp>
      <p:sp>
        <p:nvSpPr>
          <p:cNvPr id="9" name="TextBox 9"/>
          <p:cNvSpPr txBox="1"/>
          <p:nvPr/>
        </p:nvSpPr>
        <p:spPr>
          <a:xfrm>
            <a:off x="2015207" y="1517793"/>
            <a:ext cx="1439114" cy="925195"/>
          </a:xfrm>
          <a:prstGeom prst="rect">
            <a:avLst/>
          </a:prstGeom>
        </p:spPr>
        <p:txBody>
          <a:bodyPr lIns="0" tIns="0" rIns="0" bIns="0" rtlCol="0" anchor="t">
            <a:spAutoFit/>
          </a:bodyPr>
          <a:lstStyle/>
          <a:p>
            <a:pPr algn="ctr">
              <a:lnSpc>
                <a:spcPts val="7279"/>
              </a:lnSpc>
            </a:pPr>
            <a:r>
              <a:rPr lang="en-US" sz="5199" b="1">
                <a:solidFill>
                  <a:srgbClr val="010707"/>
                </a:solidFill>
                <a:latin typeface="Coco Gothic Bold"/>
                <a:ea typeface="Coco Gothic Bold"/>
                <a:cs typeface="Coco Gothic Bold"/>
                <a:sym typeface="Coco Gothic Bold"/>
              </a:rPr>
              <a:t>KPI</a:t>
            </a:r>
          </a:p>
        </p:txBody>
      </p:sp>
      <p:sp>
        <p:nvSpPr>
          <p:cNvPr id="10" name="TextBox 10"/>
          <p:cNvSpPr txBox="1"/>
          <p:nvPr/>
        </p:nvSpPr>
        <p:spPr>
          <a:xfrm>
            <a:off x="5886695" y="1517793"/>
            <a:ext cx="2012425" cy="925195"/>
          </a:xfrm>
          <a:prstGeom prst="rect">
            <a:avLst/>
          </a:prstGeom>
        </p:spPr>
        <p:txBody>
          <a:bodyPr lIns="0" tIns="0" rIns="0" bIns="0" rtlCol="0" anchor="t">
            <a:spAutoFit/>
          </a:bodyPr>
          <a:lstStyle/>
          <a:p>
            <a:pPr algn="ctr">
              <a:lnSpc>
                <a:spcPts val="7279"/>
              </a:lnSpc>
            </a:pPr>
            <a:r>
              <a:rPr lang="en-US" sz="5199" b="1">
                <a:solidFill>
                  <a:srgbClr val="010707"/>
                </a:solidFill>
                <a:latin typeface="Coco Gothic Bold"/>
                <a:ea typeface="Coco Gothic Bold"/>
                <a:cs typeface="Coco Gothic Bold"/>
                <a:sym typeface="Coco Gothic Bold"/>
              </a:rPr>
              <a:t>Value</a:t>
            </a:r>
          </a:p>
        </p:txBody>
      </p:sp>
      <p:sp>
        <p:nvSpPr>
          <p:cNvPr id="11" name="TextBox 11"/>
          <p:cNvSpPr txBox="1"/>
          <p:nvPr/>
        </p:nvSpPr>
        <p:spPr>
          <a:xfrm>
            <a:off x="11930975" y="1517793"/>
            <a:ext cx="2414133" cy="925195"/>
          </a:xfrm>
          <a:prstGeom prst="rect">
            <a:avLst/>
          </a:prstGeom>
        </p:spPr>
        <p:txBody>
          <a:bodyPr lIns="0" tIns="0" rIns="0" bIns="0" rtlCol="0" anchor="t">
            <a:spAutoFit/>
          </a:bodyPr>
          <a:lstStyle/>
          <a:p>
            <a:pPr algn="ctr">
              <a:lnSpc>
                <a:spcPts val="7279"/>
              </a:lnSpc>
            </a:pPr>
            <a:r>
              <a:rPr lang="en-US" sz="5199" b="1">
                <a:solidFill>
                  <a:srgbClr val="010707"/>
                </a:solidFill>
                <a:latin typeface="Coco Gothic Bold"/>
                <a:ea typeface="Coco Gothic Bold"/>
                <a:cs typeface="Coco Gothic Bold"/>
                <a:sym typeface="Coco Gothic Bold"/>
              </a:rPr>
              <a:t>Insight</a:t>
            </a:r>
          </a:p>
        </p:txBody>
      </p:sp>
      <p:sp>
        <p:nvSpPr>
          <p:cNvPr id="12" name="TextBox 12"/>
          <p:cNvSpPr txBox="1"/>
          <p:nvPr/>
        </p:nvSpPr>
        <p:spPr>
          <a:xfrm>
            <a:off x="1295229" y="3024084"/>
            <a:ext cx="3067288" cy="665479"/>
          </a:xfrm>
          <a:prstGeom prst="rect">
            <a:avLst/>
          </a:prstGeom>
        </p:spPr>
        <p:txBody>
          <a:bodyPr lIns="0" tIns="0" rIns="0" bIns="0" rtlCol="0" anchor="t">
            <a:spAutoFit/>
          </a:bodyPr>
          <a:lstStyle/>
          <a:p>
            <a:pPr algn="ctr">
              <a:lnSpc>
                <a:spcPts val="5320"/>
              </a:lnSpc>
            </a:pPr>
            <a:r>
              <a:rPr lang="en-US" sz="3800">
                <a:solidFill>
                  <a:srgbClr val="010707"/>
                </a:solidFill>
                <a:latin typeface="Coco Gothic"/>
                <a:ea typeface="Coco Gothic"/>
                <a:cs typeface="Coco Gothic"/>
                <a:sym typeface="Coco Gothic"/>
              </a:rPr>
              <a:t>Total Revenue</a:t>
            </a:r>
          </a:p>
        </p:txBody>
      </p:sp>
      <p:sp>
        <p:nvSpPr>
          <p:cNvPr id="13" name="TextBox 13"/>
          <p:cNvSpPr txBox="1"/>
          <p:nvPr/>
        </p:nvSpPr>
        <p:spPr>
          <a:xfrm>
            <a:off x="6120653" y="2944074"/>
            <a:ext cx="1281351" cy="745490"/>
          </a:xfrm>
          <a:prstGeom prst="rect">
            <a:avLst/>
          </a:prstGeom>
        </p:spPr>
        <p:txBody>
          <a:bodyPr lIns="0" tIns="0" rIns="0" bIns="0" rtlCol="0" anchor="t">
            <a:spAutoFit/>
          </a:bodyPr>
          <a:lstStyle/>
          <a:p>
            <a:pPr algn="ctr">
              <a:lnSpc>
                <a:spcPts val="6160"/>
              </a:lnSpc>
            </a:pPr>
            <a:r>
              <a:rPr lang="en-US" sz="4400">
                <a:solidFill>
                  <a:srgbClr val="010707"/>
                </a:solidFill>
                <a:latin typeface="Distillery Display"/>
                <a:ea typeface="Distillery Display"/>
                <a:cs typeface="Distillery Display"/>
                <a:sym typeface="Distillery Display"/>
              </a:rPr>
              <a:t>$ 989M</a:t>
            </a:r>
          </a:p>
        </p:txBody>
      </p:sp>
      <p:sp>
        <p:nvSpPr>
          <p:cNvPr id="14" name="TextBox 14"/>
          <p:cNvSpPr txBox="1"/>
          <p:nvPr/>
        </p:nvSpPr>
        <p:spPr>
          <a:xfrm>
            <a:off x="8943406" y="2523951"/>
            <a:ext cx="8527467" cy="1839339"/>
          </a:xfrm>
          <a:prstGeom prst="rect">
            <a:avLst/>
          </a:prstGeom>
        </p:spPr>
        <p:txBody>
          <a:bodyPr lIns="0" tIns="0" rIns="0" bIns="0" rtlCol="0" anchor="t">
            <a:spAutoFit/>
          </a:bodyPr>
          <a:lstStyle/>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Strong Revenue growth in Q1 2023 (+85%).</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Policy POL2005HEL has become popular  by gained highest revenue through Offline Agents</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Delhi is the Most revenue generated city</a:t>
            </a:r>
          </a:p>
        </p:txBody>
      </p:sp>
      <p:sp>
        <p:nvSpPr>
          <p:cNvPr id="15" name="TextBox 15"/>
          <p:cNvSpPr txBox="1"/>
          <p:nvPr/>
        </p:nvSpPr>
        <p:spPr>
          <a:xfrm>
            <a:off x="1057580" y="5092045"/>
            <a:ext cx="3542586" cy="665479"/>
          </a:xfrm>
          <a:prstGeom prst="rect">
            <a:avLst/>
          </a:prstGeom>
        </p:spPr>
        <p:txBody>
          <a:bodyPr lIns="0" tIns="0" rIns="0" bIns="0" rtlCol="0" anchor="t">
            <a:spAutoFit/>
          </a:bodyPr>
          <a:lstStyle/>
          <a:p>
            <a:pPr algn="ctr">
              <a:lnSpc>
                <a:spcPts val="5320"/>
              </a:lnSpc>
            </a:pPr>
            <a:r>
              <a:rPr lang="en-US" sz="3800">
                <a:solidFill>
                  <a:srgbClr val="010707"/>
                </a:solidFill>
                <a:latin typeface="Coco Gothic"/>
                <a:ea typeface="Coco Gothic"/>
                <a:cs typeface="Coco Gothic"/>
                <a:sym typeface="Coco Gothic"/>
              </a:rPr>
              <a:t>Total Customers</a:t>
            </a:r>
          </a:p>
        </p:txBody>
      </p:sp>
      <p:sp>
        <p:nvSpPr>
          <p:cNvPr id="16" name="TextBox 16"/>
          <p:cNvSpPr txBox="1"/>
          <p:nvPr/>
        </p:nvSpPr>
        <p:spPr>
          <a:xfrm>
            <a:off x="6383029" y="5061565"/>
            <a:ext cx="949680" cy="795089"/>
          </a:xfrm>
          <a:prstGeom prst="rect">
            <a:avLst/>
          </a:prstGeom>
        </p:spPr>
        <p:txBody>
          <a:bodyPr wrap="square" lIns="0" tIns="0" rIns="0" bIns="0" rtlCol="0" anchor="t">
            <a:spAutoFit/>
          </a:bodyPr>
          <a:lstStyle/>
          <a:p>
            <a:pPr algn="ctr">
              <a:lnSpc>
                <a:spcPts val="6160"/>
              </a:lnSpc>
            </a:pPr>
            <a:r>
              <a:rPr lang="en-US" sz="4400" dirty="0">
                <a:solidFill>
                  <a:srgbClr val="010707"/>
                </a:solidFill>
                <a:latin typeface="Distillery Display"/>
                <a:ea typeface="Distillery Display"/>
                <a:cs typeface="Distillery Display"/>
                <a:sym typeface="Distillery Display"/>
              </a:rPr>
              <a:t>27K</a:t>
            </a:r>
          </a:p>
        </p:txBody>
      </p:sp>
      <p:sp>
        <p:nvSpPr>
          <p:cNvPr id="17" name="TextBox 17"/>
          <p:cNvSpPr txBox="1"/>
          <p:nvPr/>
        </p:nvSpPr>
        <p:spPr>
          <a:xfrm>
            <a:off x="8894057" y="4685922"/>
            <a:ext cx="8576815" cy="1839339"/>
          </a:xfrm>
          <a:prstGeom prst="rect">
            <a:avLst/>
          </a:prstGeom>
        </p:spPr>
        <p:txBody>
          <a:bodyPr lIns="0" tIns="0" rIns="0" bIns="0" rtlCol="0" anchor="t">
            <a:spAutoFit/>
          </a:bodyPr>
          <a:lstStyle/>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+82% growth surged in March 2023 (Q1)</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Policy POL4321HEL has gained highest customer through Offline Agents</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Delhi has attracted highest no.of customers overall</a:t>
            </a:r>
          </a:p>
        </p:txBody>
      </p:sp>
      <p:sp>
        <p:nvSpPr>
          <p:cNvPr id="18" name="TextBox 18"/>
          <p:cNvSpPr txBox="1"/>
          <p:nvPr/>
        </p:nvSpPr>
        <p:spPr>
          <a:xfrm>
            <a:off x="542274" y="6658144"/>
            <a:ext cx="4573197" cy="1332229"/>
          </a:xfrm>
          <a:prstGeom prst="rect">
            <a:avLst/>
          </a:prstGeom>
        </p:spPr>
        <p:txBody>
          <a:bodyPr lIns="0" tIns="0" rIns="0" bIns="0" rtlCol="0" anchor="t">
            <a:spAutoFit/>
          </a:bodyPr>
          <a:lstStyle/>
          <a:p>
            <a:pPr algn="ctr">
              <a:lnSpc>
                <a:spcPts val="5320"/>
              </a:lnSpc>
            </a:pPr>
            <a:r>
              <a:rPr lang="en-US" sz="3800">
                <a:solidFill>
                  <a:srgbClr val="010707"/>
                </a:solidFill>
                <a:latin typeface="Coco Gothic"/>
                <a:ea typeface="Coco Gothic"/>
                <a:cs typeface="Coco Gothic"/>
                <a:sym typeface="Coco Gothic"/>
              </a:rPr>
              <a:t>Daily Customer Growth</a:t>
            </a:r>
          </a:p>
        </p:txBody>
      </p:sp>
      <p:sp>
        <p:nvSpPr>
          <p:cNvPr id="19" name="TextBox 19"/>
          <p:cNvSpPr txBox="1"/>
          <p:nvPr/>
        </p:nvSpPr>
        <p:spPr>
          <a:xfrm>
            <a:off x="6465398" y="6961039"/>
            <a:ext cx="591860" cy="745490"/>
          </a:xfrm>
          <a:prstGeom prst="rect">
            <a:avLst/>
          </a:prstGeom>
        </p:spPr>
        <p:txBody>
          <a:bodyPr lIns="0" tIns="0" rIns="0" bIns="0" rtlCol="0" anchor="t">
            <a:spAutoFit/>
          </a:bodyPr>
          <a:lstStyle/>
          <a:p>
            <a:pPr algn="ctr">
              <a:lnSpc>
                <a:spcPts val="6160"/>
              </a:lnSpc>
            </a:pPr>
            <a:r>
              <a:rPr lang="en-US" sz="4400">
                <a:solidFill>
                  <a:srgbClr val="010707"/>
                </a:solidFill>
                <a:latin typeface="Distillery Display"/>
                <a:ea typeface="Distillery Display"/>
                <a:cs typeface="Distillery Display"/>
                <a:sym typeface="Distillery Display"/>
              </a:rPr>
              <a:t>148</a:t>
            </a:r>
          </a:p>
        </p:txBody>
      </p:sp>
      <p:sp>
        <p:nvSpPr>
          <p:cNvPr id="20" name="TextBox 20"/>
          <p:cNvSpPr txBox="1"/>
          <p:nvPr/>
        </p:nvSpPr>
        <p:spPr>
          <a:xfrm>
            <a:off x="8894057" y="6781589"/>
            <a:ext cx="8576815" cy="924939"/>
          </a:xfrm>
          <a:prstGeom prst="rect">
            <a:avLst/>
          </a:prstGeom>
        </p:spPr>
        <p:txBody>
          <a:bodyPr lIns="0" tIns="0" rIns="0" bIns="0" rtlCol="0" anchor="t">
            <a:spAutoFit/>
          </a:bodyPr>
          <a:lstStyle/>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April 2023 saw the most customer declines. </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Delhi attracted the most daily customers.</a:t>
            </a:r>
          </a:p>
        </p:txBody>
      </p:sp>
      <p:sp>
        <p:nvSpPr>
          <p:cNvPr id="21" name="TextBox 21"/>
          <p:cNvSpPr txBox="1"/>
          <p:nvPr/>
        </p:nvSpPr>
        <p:spPr>
          <a:xfrm>
            <a:off x="542274" y="8178398"/>
            <a:ext cx="4573197" cy="1332229"/>
          </a:xfrm>
          <a:prstGeom prst="rect">
            <a:avLst/>
          </a:prstGeom>
        </p:spPr>
        <p:txBody>
          <a:bodyPr lIns="0" tIns="0" rIns="0" bIns="0" rtlCol="0" anchor="t">
            <a:spAutoFit/>
          </a:bodyPr>
          <a:lstStyle/>
          <a:p>
            <a:pPr algn="ctr">
              <a:lnSpc>
                <a:spcPts val="5320"/>
              </a:lnSpc>
            </a:pPr>
            <a:r>
              <a:rPr lang="en-US" sz="3800">
                <a:solidFill>
                  <a:srgbClr val="010707"/>
                </a:solidFill>
                <a:latin typeface="Coco Gothic"/>
                <a:ea typeface="Coco Gothic"/>
                <a:cs typeface="Coco Gothic"/>
                <a:sym typeface="Coco Gothic"/>
              </a:rPr>
              <a:t>Daily Revenue Growth</a:t>
            </a:r>
          </a:p>
        </p:txBody>
      </p:sp>
      <p:sp>
        <p:nvSpPr>
          <p:cNvPr id="22" name="TextBox 22"/>
          <p:cNvSpPr txBox="1"/>
          <p:nvPr/>
        </p:nvSpPr>
        <p:spPr>
          <a:xfrm>
            <a:off x="6120653" y="8481293"/>
            <a:ext cx="1212056" cy="795089"/>
          </a:xfrm>
          <a:prstGeom prst="rect">
            <a:avLst/>
          </a:prstGeom>
        </p:spPr>
        <p:txBody>
          <a:bodyPr wrap="square" lIns="0" tIns="0" rIns="0" bIns="0" rtlCol="0" anchor="t">
            <a:spAutoFit/>
          </a:bodyPr>
          <a:lstStyle/>
          <a:p>
            <a:pPr algn="ctr">
              <a:lnSpc>
                <a:spcPts val="6160"/>
              </a:lnSpc>
            </a:pPr>
            <a:r>
              <a:rPr lang="en-US" sz="4400" dirty="0">
                <a:solidFill>
                  <a:srgbClr val="010707"/>
                </a:solidFill>
                <a:latin typeface="Distillery Display"/>
                <a:ea typeface="Distillery Display"/>
                <a:cs typeface="Distillery Display"/>
                <a:sym typeface="Distillery Display"/>
              </a:rPr>
              <a:t>$ 5.5M</a:t>
            </a:r>
          </a:p>
        </p:txBody>
      </p:sp>
      <p:sp>
        <p:nvSpPr>
          <p:cNvPr id="23" name="TextBox 23"/>
          <p:cNvSpPr txBox="1"/>
          <p:nvPr/>
        </p:nvSpPr>
        <p:spPr>
          <a:xfrm>
            <a:off x="8943406" y="8348323"/>
            <a:ext cx="8576815" cy="924939"/>
          </a:xfrm>
          <a:prstGeom prst="rect">
            <a:avLst/>
          </a:prstGeom>
        </p:spPr>
        <p:txBody>
          <a:bodyPr lIns="0" tIns="0" rIns="0" bIns="0" rtlCol="0" anchor="t">
            <a:spAutoFit/>
          </a:bodyPr>
          <a:lstStyle/>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Mar 2023 saw the most DRG i.e $ 8.5M (+60%)</a:t>
            </a:r>
          </a:p>
          <a:p>
            <a:pPr marL="558115" lvl="1" indent="-279057" algn="l">
              <a:lnSpc>
                <a:spcPts val="3619"/>
              </a:lnSpc>
              <a:buFont typeface="Arial"/>
              <a:buChar char="•"/>
            </a:pPr>
            <a:r>
              <a:rPr lang="en-US" sz="2585">
                <a:solidFill>
                  <a:srgbClr val="010707"/>
                </a:solidFill>
                <a:latin typeface="Coco Gothic"/>
                <a:ea typeface="Coco Gothic"/>
                <a:cs typeface="Coco Gothic"/>
                <a:sym typeface="Coco Gothic"/>
              </a:rPr>
              <a:t>Delhi attracted the most daily customers.</a:t>
            </a:r>
          </a:p>
        </p:txBody>
      </p:sp>
      <p:grpSp>
        <p:nvGrpSpPr>
          <p:cNvPr id="24" name="Group 24"/>
          <p:cNvGrpSpPr/>
          <p:nvPr/>
        </p:nvGrpSpPr>
        <p:grpSpPr>
          <a:xfrm>
            <a:off x="15863526" y="-90689"/>
            <a:ext cx="2424474" cy="2376515"/>
            <a:chOff x="0" y="0"/>
            <a:chExt cx="638545" cy="625913"/>
          </a:xfrm>
        </p:grpSpPr>
        <p:sp>
          <p:nvSpPr>
            <p:cNvPr id="25" name="Freeform 25"/>
            <p:cNvSpPr/>
            <p:nvPr/>
          </p:nvSpPr>
          <p:spPr>
            <a:xfrm>
              <a:off x="0" y="0"/>
              <a:ext cx="638545" cy="625913"/>
            </a:xfrm>
            <a:custGeom>
              <a:avLst/>
              <a:gdLst/>
              <a:ahLst/>
              <a:cxnLst/>
              <a:rect l="l" t="t" r="r" b="b"/>
              <a:pathLst>
                <a:path w="638545" h="625913">
                  <a:moveTo>
                    <a:pt x="319272" y="0"/>
                  </a:moveTo>
                  <a:cubicBezTo>
                    <a:pt x="142943" y="0"/>
                    <a:pt x="0" y="140115"/>
                    <a:pt x="0" y="312957"/>
                  </a:cubicBezTo>
                  <a:cubicBezTo>
                    <a:pt x="0" y="485798"/>
                    <a:pt x="142943" y="625913"/>
                    <a:pt x="319272" y="625913"/>
                  </a:cubicBezTo>
                  <a:cubicBezTo>
                    <a:pt x="495602" y="625913"/>
                    <a:pt x="638545" y="485798"/>
                    <a:pt x="638545" y="312957"/>
                  </a:cubicBezTo>
                  <a:cubicBezTo>
                    <a:pt x="638545" y="140115"/>
                    <a:pt x="495602" y="0"/>
                    <a:pt x="319272" y="0"/>
                  </a:cubicBezTo>
                  <a:close/>
                </a:path>
              </a:pathLst>
            </a:custGeom>
            <a:solidFill>
              <a:srgbClr val="000000">
                <a:alpha val="0"/>
              </a:srgbClr>
            </a:solidFill>
            <a:ln w="152400" cap="sq">
              <a:solidFill>
                <a:srgbClr val="FFFFFF"/>
              </a:solidFill>
              <a:prstDash val="solid"/>
              <a:miter/>
            </a:ln>
          </p:spPr>
        </p:sp>
        <p:sp>
          <p:nvSpPr>
            <p:cNvPr id="26" name="TextBox 26"/>
            <p:cNvSpPr txBox="1"/>
            <p:nvPr/>
          </p:nvSpPr>
          <p:spPr>
            <a:xfrm>
              <a:off x="59864" y="11054"/>
              <a:ext cx="518818" cy="556180"/>
            </a:xfrm>
            <a:prstGeom prst="rect">
              <a:avLst/>
            </a:prstGeom>
          </p:spPr>
          <p:txBody>
            <a:bodyPr lIns="50800" tIns="50800" rIns="50800" bIns="50800" rtlCol="0" anchor="ctr"/>
            <a:lstStyle/>
            <a:p>
              <a:pPr algn="ctr">
                <a:lnSpc>
                  <a:spcPts val="2240"/>
                </a:lnSpc>
              </a:pPr>
              <a:endParaRPr/>
            </a:p>
          </p:txBody>
        </p:sp>
      </p:grpSp>
      <p:sp>
        <p:nvSpPr>
          <p:cNvPr id="27" name="Freeform 27"/>
          <p:cNvSpPr/>
          <p:nvPr/>
        </p:nvSpPr>
        <p:spPr>
          <a:xfrm>
            <a:off x="15911485" y="-90689"/>
            <a:ext cx="2376515" cy="2376515"/>
          </a:xfrm>
          <a:custGeom>
            <a:avLst/>
            <a:gdLst/>
            <a:ahLst/>
            <a:cxnLst/>
            <a:rect l="l" t="t" r="r" b="b"/>
            <a:pathLst>
              <a:path w="2376515" h="2376515">
                <a:moveTo>
                  <a:pt x="0" y="0"/>
                </a:moveTo>
                <a:lnTo>
                  <a:pt x="2376515" y="0"/>
                </a:lnTo>
                <a:lnTo>
                  <a:pt x="2376515" y="2376515"/>
                </a:lnTo>
                <a:lnTo>
                  <a:pt x="0" y="2376515"/>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0707"/>
        </a:solidFill>
        <a:effectLst/>
      </p:bgPr>
    </p:bg>
    <p:spTree>
      <p:nvGrpSpPr>
        <p:cNvPr id="1" name=""/>
        <p:cNvGrpSpPr/>
        <p:nvPr/>
      </p:nvGrpSpPr>
      <p:grpSpPr>
        <a:xfrm>
          <a:off x="0" y="0"/>
          <a:ext cx="0" cy="0"/>
          <a:chOff x="0" y="0"/>
          <a:chExt cx="0" cy="0"/>
        </a:xfrm>
      </p:grpSpPr>
      <p:sp>
        <p:nvSpPr>
          <p:cNvPr id="2" name="TextBox 2"/>
          <p:cNvSpPr txBox="1"/>
          <p:nvPr/>
        </p:nvSpPr>
        <p:spPr>
          <a:xfrm>
            <a:off x="2047197" y="359208"/>
            <a:ext cx="5115036" cy="1028700"/>
          </a:xfrm>
          <a:prstGeom prst="rect">
            <a:avLst/>
          </a:prstGeom>
        </p:spPr>
        <p:txBody>
          <a:bodyPr lIns="0" tIns="0" rIns="0" bIns="0" rtlCol="0" anchor="t">
            <a:spAutoFit/>
          </a:bodyPr>
          <a:lstStyle/>
          <a:p>
            <a:pPr marL="0" lvl="0" indent="0" algn="l">
              <a:lnSpc>
                <a:spcPts val="7679"/>
              </a:lnSpc>
            </a:pPr>
            <a:r>
              <a:rPr lang="en-US" sz="6399" b="1">
                <a:solidFill>
                  <a:srgbClr val="E0FE9C"/>
                </a:solidFill>
                <a:latin typeface="Migra Ultra-Bold"/>
                <a:ea typeface="Migra Ultra-Bold"/>
                <a:cs typeface="Migra Ultra-Bold"/>
                <a:sym typeface="Migra Ultra-Bold"/>
              </a:rPr>
              <a:t>DASHBOARD</a:t>
            </a:r>
          </a:p>
        </p:txBody>
      </p:sp>
      <p:sp>
        <p:nvSpPr>
          <p:cNvPr id="3" name="AutoShape 3"/>
          <p:cNvSpPr/>
          <p:nvPr/>
        </p:nvSpPr>
        <p:spPr>
          <a:xfrm>
            <a:off x="2047197" y="1373621"/>
            <a:ext cx="6133533" cy="0"/>
          </a:xfrm>
          <a:prstGeom prst="line">
            <a:avLst/>
          </a:prstGeom>
          <a:ln w="28575" cap="rnd">
            <a:solidFill>
              <a:srgbClr val="E0FE9C"/>
            </a:solidFill>
            <a:prstDash val="solid"/>
            <a:headEnd type="none" w="sm" len="sm"/>
            <a:tailEnd type="none" w="sm" len="sm"/>
          </a:ln>
        </p:spPr>
      </p:sp>
      <p:sp>
        <p:nvSpPr>
          <p:cNvPr id="4" name="Freeform 4"/>
          <p:cNvSpPr/>
          <p:nvPr/>
        </p:nvSpPr>
        <p:spPr>
          <a:xfrm>
            <a:off x="8868913" y="1820012"/>
            <a:ext cx="7110644" cy="3921737"/>
          </a:xfrm>
          <a:custGeom>
            <a:avLst/>
            <a:gdLst/>
            <a:ahLst/>
            <a:cxnLst/>
            <a:rect l="l" t="t" r="r" b="b"/>
            <a:pathLst>
              <a:path w="7110644" h="3921737">
                <a:moveTo>
                  <a:pt x="0" y="0"/>
                </a:moveTo>
                <a:lnTo>
                  <a:pt x="7110644" y="0"/>
                </a:lnTo>
                <a:lnTo>
                  <a:pt x="7110644" y="3921737"/>
                </a:lnTo>
                <a:lnTo>
                  <a:pt x="0" y="3921737"/>
                </a:lnTo>
                <a:lnTo>
                  <a:pt x="0" y="0"/>
                </a:lnTo>
                <a:close/>
              </a:path>
            </a:pathLst>
          </a:custGeom>
          <a:blipFill>
            <a:blip r:embed="rId2"/>
            <a:stretch>
              <a:fillRect t="-1334" b="-1334"/>
            </a:stretch>
          </a:blipFill>
        </p:spPr>
      </p:sp>
      <p:sp>
        <p:nvSpPr>
          <p:cNvPr id="5" name="Freeform 5"/>
          <p:cNvSpPr/>
          <p:nvPr/>
        </p:nvSpPr>
        <p:spPr>
          <a:xfrm>
            <a:off x="1079859" y="1820012"/>
            <a:ext cx="7193618" cy="3921737"/>
          </a:xfrm>
          <a:custGeom>
            <a:avLst/>
            <a:gdLst/>
            <a:ahLst/>
            <a:cxnLst/>
            <a:rect l="l" t="t" r="r" b="b"/>
            <a:pathLst>
              <a:path w="7193618" h="3921737">
                <a:moveTo>
                  <a:pt x="0" y="0"/>
                </a:moveTo>
                <a:lnTo>
                  <a:pt x="7193618" y="0"/>
                </a:lnTo>
                <a:lnTo>
                  <a:pt x="7193618" y="3921737"/>
                </a:lnTo>
                <a:lnTo>
                  <a:pt x="0" y="3921737"/>
                </a:lnTo>
                <a:lnTo>
                  <a:pt x="0" y="0"/>
                </a:lnTo>
                <a:close/>
              </a:path>
            </a:pathLst>
          </a:custGeom>
          <a:blipFill>
            <a:blip r:embed="rId3"/>
            <a:stretch>
              <a:fillRect r="-241" b="-4347"/>
            </a:stretch>
          </a:blipFill>
        </p:spPr>
      </p:sp>
      <p:sp>
        <p:nvSpPr>
          <p:cNvPr id="6" name="Freeform 6"/>
          <p:cNvSpPr/>
          <p:nvPr/>
        </p:nvSpPr>
        <p:spPr>
          <a:xfrm>
            <a:off x="1079859" y="6054356"/>
            <a:ext cx="7142459" cy="3990849"/>
          </a:xfrm>
          <a:custGeom>
            <a:avLst/>
            <a:gdLst/>
            <a:ahLst/>
            <a:cxnLst/>
            <a:rect l="l" t="t" r="r" b="b"/>
            <a:pathLst>
              <a:path w="7142459" h="3990849">
                <a:moveTo>
                  <a:pt x="0" y="0"/>
                </a:moveTo>
                <a:lnTo>
                  <a:pt x="7142459" y="0"/>
                </a:lnTo>
                <a:lnTo>
                  <a:pt x="7142459" y="3990849"/>
                </a:lnTo>
                <a:lnTo>
                  <a:pt x="0" y="3990849"/>
                </a:lnTo>
                <a:lnTo>
                  <a:pt x="0" y="0"/>
                </a:lnTo>
                <a:close/>
              </a:path>
            </a:pathLst>
          </a:custGeom>
          <a:blipFill>
            <a:blip r:embed="rId4"/>
            <a:stretch>
              <a:fillRect/>
            </a:stretch>
          </a:blipFill>
        </p:spPr>
      </p:sp>
      <p:sp>
        <p:nvSpPr>
          <p:cNvPr id="7" name="Freeform 7"/>
          <p:cNvSpPr/>
          <p:nvPr/>
        </p:nvSpPr>
        <p:spPr>
          <a:xfrm>
            <a:off x="8868913" y="6054356"/>
            <a:ext cx="7110644" cy="3990849"/>
          </a:xfrm>
          <a:custGeom>
            <a:avLst/>
            <a:gdLst/>
            <a:ahLst/>
            <a:cxnLst/>
            <a:rect l="l" t="t" r="r" b="b"/>
            <a:pathLst>
              <a:path w="7110644" h="3990849">
                <a:moveTo>
                  <a:pt x="0" y="0"/>
                </a:moveTo>
                <a:lnTo>
                  <a:pt x="7110644" y="0"/>
                </a:lnTo>
                <a:lnTo>
                  <a:pt x="7110644" y="3990849"/>
                </a:lnTo>
                <a:lnTo>
                  <a:pt x="0" y="3990849"/>
                </a:lnTo>
                <a:lnTo>
                  <a:pt x="0" y="0"/>
                </a:lnTo>
                <a:close/>
              </a:path>
            </a:pathLst>
          </a:custGeom>
          <a:blipFill>
            <a:blip r:embed="rId5"/>
            <a:stretch>
              <a:fillRect/>
            </a:stretch>
          </a:blipFill>
        </p:spPr>
      </p:sp>
      <p:sp>
        <p:nvSpPr>
          <p:cNvPr id="8" name="TextBox 8"/>
          <p:cNvSpPr txBox="1"/>
          <p:nvPr/>
        </p:nvSpPr>
        <p:spPr>
          <a:xfrm>
            <a:off x="7770694" y="583046"/>
            <a:ext cx="2746613" cy="600075"/>
          </a:xfrm>
          <a:prstGeom prst="rect">
            <a:avLst/>
          </a:prstGeom>
        </p:spPr>
        <p:txBody>
          <a:bodyPr lIns="0" tIns="0" rIns="0" bIns="0" rtlCol="0" anchor="t">
            <a:spAutoFit/>
          </a:bodyPr>
          <a:lstStyle/>
          <a:p>
            <a:pPr marL="0" lvl="0" indent="0" algn="l">
              <a:lnSpc>
                <a:spcPts val="4440"/>
              </a:lnSpc>
            </a:pPr>
            <a:r>
              <a:rPr lang="en-US" sz="3700" b="1" u="sng">
                <a:solidFill>
                  <a:srgbClr val="E0FE9C"/>
                </a:solidFill>
                <a:latin typeface="Migra Ultra-Bold"/>
                <a:ea typeface="Migra Ultra-Bold"/>
                <a:cs typeface="Migra Ultra-Bold"/>
                <a:sym typeface="Migra Ultra-Bold"/>
                <a:hlinkClick r:id="rId6" tooltip="https://app.powerbi.com/view?r=eyJrIjoiOTJkNGMyM2ItNmJjMS00M2Y4LWJjYTktMWQ4MzVlZGQyNTg4IiwidCI6ImM2ZTU0OWIzLTVmNDUtNDAzMi1hYWU5LWQ0MjQ0ZGM1YjJjNCJ9&amp;pageName=2ee609b0059447c727e1"/>
              </a:rPr>
              <a:t>CLICK HERE</a:t>
            </a:r>
          </a:p>
        </p:txBody>
      </p:sp>
      <p:sp>
        <p:nvSpPr>
          <p:cNvPr id="9" name="AutoShape 9"/>
          <p:cNvSpPr/>
          <p:nvPr/>
        </p:nvSpPr>
        <p:spPr>
          <a:xfrm flipV="1">
            <a:off x="6969998" y="883086"/>
            <a:ext cx="719398" cy="19047"/>
          </a:xfrm>
          <a:prstGeom prst="line">
            <a:avLst/>
          </a:prstGeom>
          <a:ln w="38100" cap="flat">
            <a:solidFill>
              <a:srgbClr val="E0FE9C"/>
            </a:solidFill>
            <a:prstDash val="solid"/>
            <a:headEnd type="none" w="sm" len="sm"/>
            <a:tailEnd type="triangle" w="lg" len="med"/>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sp>
        <p:nvSpPr>
          <p:cNvPr id="2" name="AutoShape 2"/>
          <p:cNvSpPr/>
          <p:nvPr/>
        </p:nvSpPr>
        <p:spPr>
          <a:xfrm>
            <a:off x="1315782" y="1526477"/>
            <a:ext cx="6737691" cy="0"/>
          </a:xfrm>
          <a:prstGeom prst="line">
            <a:avLst/>
          </a:prstGeom>
          <a:ln w="76200" cap="rnd">
            <a:solidFill>
              <a:srgbClr val="000000"/>
            </a:solidFill>
            <a:prstDash val="solid"/>
            <a:headEnd type="none" w="sm" len="sm"/>
            <a:tailEnd type="none" w="sm" len="sm"/>
          </a:ln>
        </p:spPr>
      </p:sp>
      <p:sp>
        <p:nvSpPr>
          <p:cNvPr id="3" name="Freeform 3"/>
          <p:cNvSpPr/>
          <p:nvPr/>
        </p:nvSpPr>
        <p:spPr>
          <a:xfrm>
            <a:off x="1315782" y="1779519"/>
            <a:ext cx="7031998" cy="2606145"/>
          </a:xfrm>
          <a:custGeom>
            <a:avLst/>
            <a:gdLst/>
            <a:ahLst/>
            <a:cxnLst/>
            <a:rect l="l" t="t" r="r" b="b"/>
            <a:pathLst>
              <a:path w="7031998" h="2606145">
                <a:moveTo>
                  <a:pt x="0" y="0"/>
                </a:moveTo>
                <a:lnTo>
                  <a:pt x="7031998" y="0"/>
                </a:lnTo>
                <a:lnTo>
                  <a:pt x="7031998" y="2606146"/>
                </a:lnTo>
                <a:lnTo>
                  <a:pt x="0" y="2606146"/>
                </a:lnTo>
                <a:lnTo>
                  <a:pt x="0" y="0"/>
                </a:lnTo>
                <a:close/>
              </a:path>
            </a:pathLst>
          </a:custGeom>
          <a:blipFill>
            <a:blip r:embed="rId2"/>
            <a:stretch>
              <a:fillRect l="-1415" r="-1415"/>
            </a:stretch>
          </a:blipFill>
        </p:spPr>
      </p:sp>
      <p:sp>
        <p:nvSpPr>
          <p:cNvPr id="4" name="Freeform 4"/>
          <p:cNvSpPr/>
          <p:nvPr/>
        </p:nvSpPr>
        <p:spPr>
          <a:xfrm>
            <a:off x="1254397" y="7329293"/>
            <a:ext cx="7277538" cy="2606145"/>
          </a:xfrm>
          <a:custGeom>
            <a:avLst/>
            <a:gdLst/>
            <a:ahLst/>
            <a:cxnLst/>
            <a:rect l="l" t="t" r="r" b="b"/>
            <a:pathLst>
              <a:path w="7277538" h="2606145">
                <a:moveTo>
                  <a:pt x="0" y="0"/>
                </a:moveTo>
                <a:lnTo>
                  <a:pt x="7277538" y="0"/>
                </a:lnTo>
                <a:lnTo>
                  <a:pt x="7277538" y="2606146"/>
                </a:lnTo>
                <a:lnTo>
                  <a:pt x="0" y="2606146"/>
                </a:lnTo>
                <a:lnTo>
                  <a:pt x="0" y="0"/>
                </a:lnTo>
                <a:close/>
              </a:path>
            </a:pathLst>
          </a:custGeom>
          <a:blipFill>
            <a:blip r:embed="rId3"/>
            <a:stretch>
              <a:fillRect/>
            </a:stretch>
          </a:blipFill>
        </p:spPr>
      </p:sp>
      <p:sp>
        <p:nvSpPr>
          <p:cNvPr id="5" name="Freeform 5"/>
          <p:cNvSpPr/>
          <p:nvPr/>
        </p:nvSpPr>
        <p:spPr>
          <a:xfrm>
            <a:off x="9545039" y="1779519"/>
            <a:ext cx="7714261" cy="3982405"/>
          </a:xfrm>
          <a:custGeom>
            <a:avLst/>
            <a:gdLst/>
            <a:ahLst/>
            <a:cxnLst/>
            <a:rect l="l" t="t" r="r" b="b"/>
            <a:pathLst>
              <a:path w="7714261" h="3982405">
                <a:moveTo>
                  <a:pt x="0" y="0"/>
                </a:moveTo>
                <a:lnTo>
                  <a:pt x="7714261" y="0"/>
                </a:lnTo>
                <a:lnTo>
                  <a:pt x="7714261" y="3982405"/>
                </a:lnTo>
                <a:lnTo>
                  <a:pt x="0" y="3982405"/>
                </a:lnTo>
                <a:lnTo>
                  <a:pt x="0" y="0"/>
                </a:lnTo>
                <a:close/>
              </a:path>
            </a:pathLst>
          </a:custGeom>
          <a:blipFill>
            <a:blip r:embed="rId4"/>
            <a:stretch>
              <a:fillRect/>
            </a:stretch>
          </a:blipFill>
        </p:spPr>
      </p:sp>
      <p:grpSp>
        <p:nvGrpSpPr>
          <p:cNvPr id="6" name="Group 6"/>
          <p:cNvGrpSpPr/>
          <p:nvPr/>
        </p:nvGrpSpPr>
        <p:grpSpPr>
          <a:xfrm>
            <a:off x="1315782" y="4469397"/>
            <a:ext cx="7154768" cy="2776164"/>
            <a:chOff x="0" y="0"/>
            <a:chExt cx="1884383" cy="731171"/>
          </a:xfrm>
        </p:grpSpPr>
        <p:sp>
          <p:nvSpPr>
            <p:cNvPr id="7" name="Freeform 7"/>
            <p:cNvSpPr/>
            <p:nvPr/>
          </p:nvSpPr>
          <p:spPr>
            <a:xfrm>
              <a:off x="0" y="0"/>
              <a:ext cx="1884383" cy="731171"/>
            </a:xfrm>
            <a:custGeom>
              <a:avLst/>
              <a:gdLst/>
              <a:ahLst/>
              <a:cxnLst/>
              <a:rect l="l" t="t" r="r" b="b"/>
              <a:pathLst>
                <a:path w="1884383" h="731171">
                  <a:moveTo>
                    <a:pt x="55185" y="0"/>
                  </a:moveTo>
                  <a:lnTo>
                    <a:pt x="1829198" y="0"/>
                  </a:lnTo>
                  <a:cubicBezTo>
                    <a:pt x="1859676" y="0"/>
                    <a:pt x="1884383" y="24707"/>
                    <a:pt x="1884383" y="55185"/>
                  </a:cubicBezTo>
                  <a:lnTo>
                    <a:pt x="1884383" y="675986"/>
                  </a:lnTo>
                  <a:cubicBezTo>
                    <a:pt x="1884383" y="706464"/>
                    <a:pt x="1859676" y="731171"/>
                    <a:pt x="1829198" y="731171"/>
                  </a:cubicBezTo>
                  <a:lnTo>
                    <a:pt x="55185" y="731171"/>
                  </a:lnTo>
                  <a:cubicBezTo>
                    <a:pt x="24707" y="731171"/>
                    <a:pt x="0" y="706464"/>
                    <a:pt x="0" y="675986"/>
                  </a:cubicBezTo>
                  <a:lnTo>
                    <a:pt x="0" y="55185"/>
                  </a:lnTo>
                  <a:cubicBezTo>
                    <a:pt x="0" y="24707"/>
                    <a:pt x="24707" y="0"/>
                    <a:pt x="55185" y="0"/>
                  </a:cubicBezTo>
                  <a:close/>
                </a:path>
              </a:pathLst>
            </a:custGeom>
            <a:solidFill>
              <a:srgbClr val="FFFFFF">
                <a:alpha val="84706"/>
              </a:srgbClr>
            </a:solidFill>
          </p:spPr>
        </p:sp>
        <p:sp>
          <p:nvSpPr>
            <p:cNvPr id="8" name="TextBox 8"/>
            <p:cNvSpPr txBox="1"/>
            <p:nvPr/>
          </p:nvSpPr>
          <p:spPr>
            <a:xfrm>
              <a:off x="0" y="-76200"/>
              <a:ext cx="1884383" cy="807371"/>
            </a:xfrm>
            <a:prstGeom prst="rect">
              <a:avLst/>
            </a:prstGeom>
          </p:spPr>
          <p:txBody>
            <a:bodyPr lIns="50800" tIns="50800" rIns="50800" bIns="50800" rtlCol="0" anchor="ctr"/>
            <a:lstStyle/>
            <a:p>
              <a:pPr algn="ctr">
                <a:lnSpc>
                  <a:spcPts val="3619"/>
                </a:lnSpc>
              </a:pPr>
              <a:endParaRPr/>
            </a:p>
          </p:txBody>
        </p:sp>
      </p:grpSp>
      <p:sp>
        <p:nvSpPr>
          <p:cNvPr id="9" name="Freeform 9"/>
          <p:cNvSpPr/>
          <p:nvPr/>
        </p:nvSpPr>
        <p:spPr>
          <a:xfrm flipH="1">
            <a:off x="7172446" y="251130"/>
            <a:ext cx="1175334" cy="1175334"/>
          </a:xfrm>
          <a:custGeom>
            <a:avLst/>
            <a:gdLst/>
            <a:ahLst/>
            <a:cxnLst/>
            <a:rect l="l" t="t" r="r" b="b"/>
            <a:pathLst>
              <a:path w="1175334" h="1175334">
                <a:moveTo>
                  <a:pt x="1175334" y="0"/>
                </a:moveTo>
                <a:lnTo>
                  <a:pt x="0" y="0"/>
                </a:lnTo>
                <a:lnTo>
                  <a:pt x="0" y="1175334"/>
                </a:lnTo>
                <a:lnTo>
                  <a:pt x="1175334" y="1175334"/>
                </a:lnTo>
                <a:lnTo>
                  <a:pt x="1175334" y="0"/>
                </a:lnTo>
                <a:close/>
              </a:path>
            </a:pathLst>
          </a:custGeom>
          <a:blipFill>
            <a:blip r:embed="rId5"/>
            <a:stretch>
              <a:fillRect/>
            </a:stretch>
          </a:blipFill>
        </p:spPr>
      </p:sp>
      <p:sp>
        <p:nvSpPr>
          <p:cNvPr id="10" name="TextBox 10"/>
          <p:cNvSpPr txBox="1"/>
          <p:nvPr/>
        </p:nvSpPr>
        <p:spPr>
          <a:xfrm>
            <a:off x="1315782" y="335661"/>
            <a:ext cx="5856664" cy="1176528"/>
          </a:xfrm>
          <a:prstGeom prst="rect">
            <a:avLst/>
          </a:prstGeom>
        </p:spPr>
        <p:txBody>
          <a:bodyPr lIns="0" tIns="0" rIns="0" bIns="0" rtlCol="0" anchor="t">
            <a:spAutoFit/>
          </a:bodyPr>
          <a:lstStyle/>
          <a:p>
            <a:pPr marL="0" lvl="0" indent="0" algn="l">
              <a:lnSpc>
                <a:spcPts val="9215"/>
              </a:lnSpc>
              <a:spcBef>
                <a:spcPct val="0"/>
              </a:spcBef>
            </a:pPr>
            <a:r>
              <a:rPr lang="en-US" sz="6399" b="1">
                <a:solidFill>
                  <a:srgbClr val="000000"/>
                </a:solidFill>
                <a:latin typeface="Migra Ultra-Bold"/>
                <a:ea typeface="Migra Ultra-Bold"/>
                <a:cs typeface="Migra Ultra-Bold"/>
                <a:sym typeface="Migra Ultra-Bold"/>
              </a:rPr>
              <a:t>KEY INSIGHTS</a:t>
            </a:r>
          </a:p>
        </p:txBody>
      </p:sp>
      <p:sp>
        <p:nvSpPr>
          <p:cNvPr id="11" name="TextBox 11"/>
          <p:cNvSpPr txBox="1"/>
          <p:nvPr/>
        </p:nvSpPr>
        <p:spPr>
          <a:xfrm>
            <a:off x="1254397" y="4604740"/>
            <a:ext cx="7216153" cy="559435"/>
          </a:xfrm>
          <a:prstGeom prst="rect">
            <a:avLst/>
          </a:prstGeom>
        </p:spPr>
        <p:txBody>
          <a:bodyPr lIns="0" tIns="0" rIns="0" bIns="0" rtlCol="0" anchor="t">
            <a:spAutoFit/>
          </a:bodyPr>
          <a:lstStyle/>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The march 2023 shows highetst revene generated while Nov 2022 ‘s remains as lowest revenue generated month overall</a:t>
            </a:r>
          </a:p>
        </p:txBody>
      </p:sp>
      <p:sp>
        <p:nvSpPr>
          <p:cNvPr id="12" name="TextBox 12"/>
          <p:cNvSpPr txBox="1"/>
          <p:nvPr/>
        </p:nvSpPr>
        <p:spPr>
          <a:xfrm>
            <a:off x="1315782" y="5202275"/>
            <a:ext cx="7031998" cy="559435"/>
          </a:xfrm>
          <a:prstGeom prst="rect">
            <a:avLst/>
          </a:prstGeom>
        </p:spPr>
        <p:txBody>
          <a:bodyPr lIns="0" tIns="0" rIns="0" bIns="0" rtlCol="0" anchor="t">
            <a:spAutoFit/>
          </a:bodyPr>
          <a:lstStyle/>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Despite having more no.of customers than Dec 22 Apr 23 shows less Revenue </a:t>
            </a:r>
          </a:p>
        </p:txBody>
      </p:sp>
      <p:sp>
        <p:nvSpPr>
          <p:cNvPr id="13" name="TextBox 13"/>
          <p:cNvSpPr txBox="1"/>
          <p:nvPr/>
        </p:nvSpPr>
        <p:spPr>
          <a:xfrm>
            <a:off x="1315782" y="5714085"/>
            <a:ext cx="7031998" cy="559435"/>
          </a:xfrm>
          <a:prstGeom prst="rect">
            <a:avLst/>
          </a:prstGeom>
        </p:spPr>
        <p:txBody>
          <a:bodyPr lIns="0" tIns="0" rIns="0" bIns="0" rtlCol="0" anchor="t">
            <a:spAutoFit/>
          </a:bodyPr>
          <a:lstStyle/>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Again Mar 23 has attracted the most no.of customers while Nov &amp; Feb are recorded with lowest cutomers</a:t>
            </a:r>
          </a:p>
        </p:txBody>
      </p:sp>
      <p:sp>
        <p:nvSpPr>
          <p:cNvPr id="14" name="TextBox 14"/>
          <p:cNvSpPr txBox="1"/>
          <p:nvPr/>
        </p:nvSpPr>
        <p:spPr>
          <a:xfrm>
            <a:off x="1315782" y="6311620"/>
            <a:ext cx="7031998" cy="835660"/>
          </a:xfrm>
          <a:prstGeom prst="rect">
            <a:avLst/>
          </a:prstGeom>
        </p:spPr>
        <p:txBody>
          <a:bodyPr lIns="0" tIns="0" rIns="0" bIns="0" rtlCol="0" anchor="t">
            <a:spAutoFit/>
          </a:bodyPr>
          <a:lstStyle/>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The drop between March and April suggests potential external market influences or operational shifts impacting revenue stability and customer Trust.</a:t>
            </a:r>
          </a:p>
        </p:txBody>
      </p:sp>
      <p:grpSp>
        <p:nvGrpSpPr>
          <p:cNvPr id="15" name="Group 15"/>
          <p:cNvGrpSpPr/>
          <p:nvPr/>
        </p:nvGrpSpPr>
        <p:grpSpPr>
          <a:xfrm>
            <a:off x="9545039" y="5856202"/>
            <a:ext cx="7714261" cy="4079237"/>
            <a:chOff x="0" y="0"/>
            <a:chExt cx="2031739" cy="1074367"/>
          </a:xfrm>
        </p:grpSpPr>
        <p:sp>
          <p:nvSpPr>
            <p:cNvPr id="16" name="Freeform 16"/>
            <p:cNvSpPr/>
            <p:nvPr/>
          </p:nvSpPr>
          <p:spPr>
            <a:xfrm>
              <a:off x="0" y="0"/>
              <a:ext cx="2031740" cy="1074367"/>
            </a:xfrm>
            <a:custGeom>
              <a:avLst/>
              <a:gdLst/>
              <a:ahLst/>
              <a:cxnLst/>
              <a:rect l="l" t="t" r="r" b="b"/>
              <a:pathLst>
                <a:path w="2031740" h="1074367">
                  <a:moveTo>
                    <a:pt x="51183" y="0"/>
                  </a:moveTo>
                  <a:lnTo>
                    <a:pt x="1980557" y="0"/>
                  </a:lnTo>
                  <a:cubicBezTo>
                    <a:pt x="1994131" y="0"/>
                    <a:pt x="2007150" y="5392"/>
                    <a:pt x="2016748" y="14991"/>
                  </a:cubicBezTo>
                  <a:cubicBezTo>
                    <a:pt x="2026347" y="24590"/>
                    <a:pt x="2031740" y="37608"/>
                    <a:pt x="2031740" y="51183"/>
                  </a:cubicBezTo>
                  <a:lnTo>
                    <a:pt x="2031740" y="1023184"/>
                  </a:lnTo>
                  <a:cubicBezTo>
                    <a:pt x="2031740" y="1036759"/>
                    <a:pt x="2026347" y="1049777"/>
                    <a:pt x="2016748" y="1059376"/>
                  </a:cubicBezTo>
                  <a:cubicBezTo>
                    <a:pt x="2007150" y="1068974"/>
                    <a:pt x="1994131" y="1074367"/>
                    <a:pt x="1980557" y="1074367"/>
                  </a:cubicBezTo>
                  <a:lnTo>
                    <a:pt x="51183" y="1074367"/>
                  </a:lnTo>
                  <a:cubicBezTo>
                    <a:pt x="22915" y="1074367"/>
                    <a:pt x="0" y="1051452"/>
                    <a:pt x="0" y="1023184"/>
                  </a:cubicBezTo>
                  <a:lnTo>
                    <a:pt x="0" y="51183"/>
                  </a:lnTo>
                  <a:cubicBezTo>
                    <a:pt x="0" y="22915"/>
                    <a:pt x="22915" y="0"/>
                    <a:pt x="51183" y="0"/>
                  </a:cubicBezTo>
                  <a:close/>
                </a:path>
              </a:pathLst>
            </a:custGeom>
            <a:solidFill>
              <a:srgbClr val="FFFFFF">
                <a:alpha val="84706"/>
              </a:srgbClr>
            </a:solidFill>
          </p:spPr>
        </p:sp>
        <p:sp>
          <p:nvSpPr>
            <p:cNvPr id="17" name="TextBox 17"/>
            <p:cNvSpPr txBox="1"/>
            <p:nvPr/>
          </p:nvSpPr>
          <p:spPr>
            <a:xfrm>
              <a:off x="0" y="-76200"/>
              <a:ext cx="2031739" cy="1150567"/>
            </a:xfrm>
            <a:prstGeom prst="rect">
              <a:avLst/>
            </a:prstGeom>
          </p:spPr>
          <p:txBody>
            <a:bodyPr lIns="50800" tIns="50800" rIns="50800" bIns="50800" rtlCol="0" anchor="ctr"/>
            <a:lstStyle/>
            <a:p>
              <a:pPr algn="ctr">
                <a:lnSpc>
                  <a:spcPts val="3619"/>
                </a:lnSpc>
              </a:pPr>
              <a:endParaRPr/>
            </a:p>
          </p:txBody>
        </p:sp>
      </p:grpSp>
      <p:sp>
        <p:nvSpPr>
          <p:cNvPr id="18" name="TextBox 18"/>
          <p:cNvSpPr txBox="1"/>
          <p:nvPr/>
        </p:nvSpPr>
        <p:spPr>
          <a:xfrm>
            <a:off x="9545039" y="5992217"/>
            <a:ext cx="7714261" cy="3692906"/>
          </a:xfrm>
          <a:prstGeom prst="rect">
            <a:avLst/>
          </a:prstGeom>
        </p:spPr>
        <p:txBody>
          <a:bodyPr lIns="0" tIns="0" rIns="0" bIns="0" rtlCol="0" anchor="t">
            <a:spAutoFit/>
          </a:bodyPr>
          <a:lstStyle/>
          <a:p>
            <a:pPr marL="345439" lvl="1" indent="-172720" algn="l">
              <a:lnSpc>
                <a:spcPts val="2991"/>
              </a:lnSpc>
              <a:buFont typeface="Arial"/>
              <a:buChar char="•"/>
            </a:pPr>
            <a:r>
              <a:rPr lang="en-US" sz="1599">
                <a:solidFill>
                  <a:srgbClr val="000000"/>
                </a:solidFill>
                <a:latin typeface="Coco Gothic"/>
                <a:ea typeface="Coco Gothic"/>
                <a:cs typeface="Coco Gothic"/>
                <a:sym typeface="Coco Gothic"/>
              </a:rPr>
              <a:t>Delhi NCR Dominates Revenue and Customers: Delhi NCR consistently appears at the top for both total revenue and total customers across various age groups, indicating it's a major market.</a:t>
            </a:r>
          </a:p>
          <a:p>
            <a:pPr marL="345439" lvl="1" indent="-172720" algn="l">
              <a:lnSpc>
                <a:spcPts val="2991"/>
              </a:lnSpc>
              <a:buFont typeface="Arial"/>
              <a:buChar char="•"/>
            </a:pPr>
            <a:r>
              <a:rPr lang="en-US" sz="1599">
                <a:solidFill>
                  <a:srgbClr val="000000"/>
                </a:solidFill>
                <a:latin typeface="Coco Gothic"/>
                <a:ea typeface="Coco Gothic"/>
                <a:cs typeface="Coco Gothic"/>
                <a:sym typeface="Coco Gothic"/>
              </a:rPr>
              <a:t>Significant Revenue Contribution from 31-50 Age Groups: The 31-40 and 41-50 age groups in Delhi NCR and Mumbai are major revenue drivers.</a:t>
            </a:r>
          </a:p>
          <a:p>
            <a:pPr marL="345439" lvl="1" indent="-172720" algn="l">
              <a:lnSpc>
                <a:spcPts val="2991"/>
              </a:lnSpc>
              <a:buFont typeface="Arial"/>
              <a:buChar char="•"/>
            </a:pPr>
            <a:r>
              <a:rPr lang="en-US" sz="1599">
                <a:solidFill>
                  <a:srgbClr val="000000"/>
                </a:solidFill>
                <a:latin typeface="Coco Gothic"/>
                <a:ea typeface="Coco Gothic"/>
                <a:cs typeface="Coco Gothic"/>
                <a:sym typeface="Coco Gothic"/>
              </a:rPr>
              <a:t>High Average Revenue in Older Age Groups: While not always the highest in total customers or revenue, older age groups (e.g., Delhi NCR 65+, Delhi NCR 51-65, Hyderabad 41-50, Mumbai 41-50) show remarkably high average revenue per customer. This suggests these segments, though perhaps smaller in volume, are more lucrative on an individual basis.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446123"/>
            <a:ext cx="7253504" cy="1938629"/>
            <a:chOff x="0" y="0"/>
            <a:chExt cx="9671339" cy="2584838"/>
          </a:xfrm>
        </p:grpSpPr>
        <p:sp>
          <p:nvSpPr>
            <p:cNvPr id="3" name="TextBox 3"/>
            <p:cNvSpPr txBox="1"/>
            <p:nvPr/>
          </p:nvSpPr>
          <p:spPr>
            <a:xfrm>
              <a:off x="0" y="-9525"/>
              <a:ext cx="9671339" cy="1630892"/>
            </a:xfrm>
            <a:prstGeom prst="rect">
              <a:avLst/>
            </a:prstGeom>
          </p:spPr>
          <p:txBody>
            <a:bodyPr lIns="0" tIns="0" rIns="0" bIns="0" rtlCol="0" anchor="t">
              <a:spAutoFit/>
            </a:bodyPr>
            <a:lstStyle/>
            <a:p>
              <a:pPr marL="0" lvl="0" indent="0" algn="l">
                <a:lnSpc>
                  <a:spcPts val="8800"/>
                </a:lnSpc>
              </a:pPr>
              <a:r>
                <a:rPr lang="en-US" sz="8000" b="1">
                  <a:solidFill>
                    <a:srgbClr val="010707"/>
                  </a:solidFill>
                  <a:latin typeface="Migra Ultra-Bold"/>
                  <a:ea typeface="Migra Ultra-Bold"/>
                  <a:cs typeface="Migra Ultra-Bold"/>
                  <a:sym typeface="Migra Ultra-Bold"/>
                </a:rPr>
                <a:t>KEY INSIGHTS</a:t>
              </a:r>
            </a:p>
          </p:txBody>
        </p:sp>
        <p:sp>
          <p:nvSpPr>
            <p:cNvPr id="4" name="TextBox 4"/>
            <p:cNvSpPr txBox="1"/>
            <p:nvPr/>
          </p:nvSpPr>
          <p:spPr>
            <a:xfrm>
              <a:off x="0" y="2027308"/>
              <a:ext cx="9601052" cy="557530"/>
            </a:xfrm>
            <a:prstGeom prst="rect">
              <a:avLst/>
            </a:prstGeom>
          </p:spPr>
          <p:txBody>
            <a:bodyPr lIns="0" tIns="0" rIns="0" bIns="0" rtlCol="0" anchor="t">
              <a:spAutoFit/>
            </a:bodyPr>
            <a:lstStyle/>
            <a:p>
              <a:pPr algn="l">
                <a:lnSpc>
                  <a:spcPts val="3479"/>
                </a:lnSpc>
              </a:pPr>
              <a:endParaRPr/>
            </a:p>
          </p:txBody>
        </p:sp>
      </p:grpSp>
      <p:sp>
        <p:nvSpPr>
          <p:cNvPr id="5" name="AutoShape 5"/>
          <p:cNvSpPr/>
          <p:nvPr/>
        </p:nvSpPr>
        <p:spPr>
          <a:xfrm>
            <a:off x="1028700" y="1680123"/>
            <a:ext cx="7253504" cy="0"/>
          </a:xfrm>
          <a:prstGeom prst="line">
            <a:avLst/>
          </a:prstGeom>
          <a:ln w="28575" cap="rnd">
            <a:solidFill>
              <a:srgbClr val="010707"/>
            </a:solidFill>
            <a:prstDash val="solid"/>
            <a:headEnd type="none" w="sm" len="sm"/>
            <a:tailEnd type="none" w="sm" len="sm"/>
          </a:ln>
        </p:spPr>
      </p:sp>
      <p:sp>
        <p:nvSpPr>
          <p:cNvPr id="6" name="Freeform 6"/>
          <p:cNvSpPr/>
          <p:nvPr/>
        </p:nvSpPr>
        <p:spPr>
          <a:xfrm>
            <a:off x="2286236" y="2020040"/>
            <a:ext cx="5872908" cy="3984181"/>
          </a:xfrm>
          <a:custGeom>
            <a:avLst/>
            <a:gdLst/>
            <a:ahLst/>
            <a:cxnLst/>
            <a:rect l="l" t="t" r="r" b="b"/>
            <a:pathLst>
              <a:path w="5872908" h="3984181">
                <a:moveTo>
                  <a:pt x="0" y="0"/>
                </a:moveTo>
                <a:lnTo>
                  <a:pt x="5872908" y="0"/>
                </a:lnTo>
                <a:lnTo>
                  <a:pt x="5872908" y="3984181"/>
                </a:lnTo>
                <a:lnTo>
                  <a:pt x="0" y="3984181"/>
                </a:lnTo>
                <a:lnTo>
                  <a:pt x="0" y="0"/>
                </a:lnTo>
                <a:close/>
              </a:path>
            </a:pathLst>
          </a:custGeom>
          <a:blipFill>
            <a:blip r:embed="rId2"/>
            <a:stretch>
              <a:fillRect/>
            </a:stretch>
          </a:blipFill>
        </p:spPr>
      </p:sp>
      <p:sp>
        <p:nvSpPr>
          <p:cNvPr id="7" name="Freeform 7"/>
          <p:cNvSpPr/>
          <p:nvPr/>
        </p:nvSpPr>
        <p:spPr>
          <a:xfrm>
            <a:off x="11504666" y="960745"/>
            <a:ext cx="4733428" cy="2118591"/>
          </a:xfrm>
          <a:custGeom>
            <a:avLst/>
            <a:gdLst/>
            <a:ahLst/>
            <a:cxnLst/>
            <a:rect l="l" t="t" r="r" b="b"/>
            <a:pathLst>
              <a:path w="4733428" h="2118591">
                <a:moveTo>
                  <a:pt x="0" y="0"/>
                </a:moveTo>
                <a:lnTo>
                  <a:pt x="4733427" y="0"/>
                </a:lnTo>
                <a:lnTo>
                  <a:pt x="4733427" y="2118591"/>
                </a:lnTo>
                <a:lnTo>
                  <a:pt x="0" y="2118591"/>
                </a:lnTo>
                <a:lnTo>
                  <a:pt x="0" y="0"/>
                </a:lnTo>
                <a:close/>
              </a:path>
            </a:pathLst>
          </a:custGeom>
          <a:blipFill>
            <a:blip r:embed="rId3"/>
            <a:stretch>
              <a:fillRect/>
            </a:stretch>
          </a:blipFill>
        </p:spPr>
      </p:sp>
      <p:sp>
        <p:nvSpPr>
          <p:cNvPr id="8" name="Freeform 8"/>
          <p:cNvSpPr/>
          <p:nvPr/>
        </p:nvSpPr>
        <p:spPr>
          <a:xfrm>
            <a:off x="11504666" y="5860094"/>
            <a:ext cx="4733428" cy="2027226"/>
          </a:xfrm>
          <a:custGeom>
            <a:avLst/>
            <a:gdLst/>
            <a:ahLst/>
            <a:cxnLst/>
            <a:rect l="l" t="t" r="r" b="b"/>
            <a:pathLst>
              <a:path w="4733428" h="2027226">
                <a:moveTo>
                  <a:pt x="0" y="0"/>
                </a:moveTo>
                <a:lnTo>
                  <a:pt x="4733427" y="0"/>
                </a:lnTo>
                <a:lnTo>
                  <a:pt x="4733427" y="2027227"/>
                </a:lnTo>
                <a:lnTo>
                  <a:pt x="0" y="2027227"/>
                </a:lnTo>
                <a:lnTo>
                  <a:pt x="0" y="0"/>
                </a:lnTo>
                <a:close/>
              </a:path>
            </a:pathLst>
          </a:custGeom>
          <a:blipFill>
            <a:blip r:embed="rId4"/>
            <a:stretch>
              <a:fillRect/>
            </a:stretch>
          </a:blipFill>
        </p:spPr>
      </p:sp>
      <p:grpSp>
        <p:nvGrpSpPr>
          <p:cNvPr id="9" name="Group 9"/>
          <p:cNvGrpSpPr/>
          <p:nvPr/>
        </p:nvGrpSpPr>
        <p:grpSpPr>
          <a:xfrm>
            <a:off x="679369" y="6172877"/>
            <a:ext cx="9086641" cy="3828797"/>
            <a:chOff x="0" y="0"/>
            <a:chExt cx="2393189" cy="1008407"/>
          </a:xfrm>
        </p:grpSpPr>
        <p:sp>
          <p:nvSpPr>
            <p:cNvPr id="10" name="Freeform 10"/>
            <p:cNvSpPr/>
            <p:nvPr/>
          </p:nvSpPr>
          <p:spPr>
            <a:xfrm>
              <a:off x="0" y="0"/>
              <a:ext cx="2393189" cy="1008407"/>
            </a:xfrm>
            <a:custGeom>
              <a:avLst/>
              <a:gdLst/>
              <a:ahLst/>
              <a:cxnLst/>
              <a:rect l="l" t="t" r="r" b="b"/>
              <a:pathLst>
                <a:path w="2393189" h="1008407">
                  <a:moveTo>
                    <a:pt x="43453" y="0"/>
                  </a:moveTo>
                  <a:lnTo>
                    <a:pt x="2349737" y="0"/>
                  </a:lnTo>
                  <a:cubicBezTo>
                    <a:pt x="2373735" y="0"/>
                    <a:pt x="2393189" y="19454"/>
                    <a:pt x="2393189" y="43453"/>
                  </a:cubicBezTo>
                  <a:lnTo>
                    <a:pt x="2393189" y="964955"/>
                  </a:lnTo>
                  <a:cubicBezTo>
                    <a:pt x="2393189" y="988953"/>
                    <a:pt x="2373735" y="1008407"/>
                    <a:pt x="2349737" y="1008407"/>
                  </a:cubicBezTo>
                  <a:lnTo>
                    <a:pt x="43453" y="1008407"/>
                  </a:lnTo>
                  <a:cubicBezTo>
                    <a:pt x="31928" y="1008407"/>
                    <a:pt x="20876" y="1003829"/>
                    <a:pt x="12727" y="995681"/>
                  </a:cubicBezTo>
                  <a:cubicBezTo>
                    <a:pt x="4578" y="987532"/>
                    <a:pt x="0" y="976479"/>
                    <a:pt x="0" y="964955"/>
                  </a:cubicBezTo>
                  <a:lnTo>
                    <a:pt x="0" y="43453"/>
                  </a:lnTo>
                  <a:cubicBezTo>
                    <a:pt x="0" y="31928"/>
                    <a:pt x="4578" y="20876"/>
                    <a:pt x="12727" y="12727"/>
                  </a:cubicBezTo>
                  <a:cubicBezTo>
                    <a:pt x="20876" y="4578"/>
                    <a:pt x="31928" y="0"/>
                    <a:pt x="43453" y="0"/>
                  </a:cubicBezTo>
                  <a:close/>
                </a:path>
              </a:pathLst>
            </a:custGeom>
            <a:solidFill>
              <a:srgbClr val="FFFFFF">
                <a:alpha val="84706"/>
              </a:srgbClr>
            </a:solidFill>
          </p:spPr>
        </p:sp>
        <p:sp>
          <p:nvSpPr>
            <p:cNvPr id="11" name="TextBox 11"/>
            <p:cNvSpPr txBox="1"/>
            <p:nvPr/>
          </p:nvSpPr>
          <p:spPr>
            <a:xfrm>
              <a:off x="0" y="-76200"/>
              <a:ext cx="2393189" cy="1084607"/>
            </a:xfrm>
            <a:prstGeom prst="rect">
              <a:avLst/>
            </a:prstGeom>
          </p:spPr>
          <p:txBody>
            <a:bodyPr lIns="50800" tIns="50800" rIns="50800" bIns="50800" rtlCol="0" anchor="ctr"/>
            <a:lstStyle/>
            <a:p>
              <a:pPr algn="ctr">
                <a:lnSpc>
                  <a:spcPts val="3619"/>
                </a:lnSpc>
              </a:pPr>
              <a:endParaRPr/>
            </a:p>
          </p:txBody>
        </p:sp>
      </p:grpSp>
      <p:sp>
        <p:nvSpPr>
          <p:cNvPr id="12" name="TextBox 12"/>
          <p:cNvSpPr txBox="1"/>
          <p:nvPr/>
        </p:nvSpPr>
        <p:spPr>
          <a:xfrm>
            <a:off x="834872" y="6280446"/>
            <a:ext cx="8775636" cy="3597910"/>
          </a:xfrm>
          <a:prstGeom prst="rect">
            <a:avLst/>
          </a:prstGeom>
        </p:spPr>
        <p:txBody>
          <a:bodyPr lIns="0" tIns="0" rIns="0" bIns="0" rtlCol="0" anchor="t">
            <a:spAutoFit/>
          </a:bodyPr>
          <a:lstStyle/>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Significant Sales Peak in March 2023: Total sales reached an all-time high of $264M in March 2023, representing a substantial increase from previous months.</a:t>
            </a:r>
          </a:p>
          <a:p>
            <a:pPr algn="ctr">
              <a:lnSpc>
                <a:spcPts val="2239"/>
              </a:lnSpc>
            </a:pPr>
            <a:endParaRPr lang="en-US" sz="1599">
              <a:solidFill>
                <a:srgbClr val="000000"/>
              </a:solidFill>
              <a:latin typeface="Coco Gothic"/>
              <a:ea typeface="Coco Gothic"/>
              <a:cs typeface="Coco Gothic"/>
              <a:sym typeface="Coco Gothic"/>
            </a:endParaRPr>
          </a:p>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Agent Channel Dominates Revenue: The "Agent" channel consistently contributes the largest portion of revenue across all months, with its contribution peaking at $134M in March 2023.</a:t>
            </a:r>
          </a:p>
          <a:p>
            <a:pPr algn="ctr">
              <a:lnSpc>
                <a:spcPts val="2239"/>
              </a:lnSpc>
            </a:pPr>
            <a:endParaRPr lang="en-US" sz="1599">
              <a:solidFill>
                <a:srgbClr val="000000"/>
              </a:solidFill>
              <a:latin typeface="Coco Gothic"/>
              <a:ea typeface="Coco Gothic"/>
              <a:cs typeface="Coco Gothic"/>
              <a:sym typeface="Coco Gothic"/>
            </a:endParaRPr>
          </a:p>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"App" Channel Shows Strong Growth and Volatility: The "App" channel experienced significant growth leading up to March 2023 ($54M), but then saw a sharp decline in April ($42M), indicating some volatility.</a:t>
            </a:r>
          </a:p>
          <a:p>
            <a:pPr algn="ctr">
              <a:lnSpc>
                <a:spcPts val="2239"/>
              </a:lnSpc>
            </a:pPr>
            <a:endParaRPr lang="en-US" sz="1599">
              <a:solidFill>
                <a:srgbClr val="000000"/>
              </a:solidFill>
              <a:latin typeface="Coco Gothic"/>
              <a:ea typeface="Coco Gothic"/>
              <a:cs typeface="Coco Gothic"/>
              <a:sym typeface="Coco Gothic"/>
            </a:endParaRPr>
          </a:p>
          <a:p>
            <a:pPr marL="345439" lvl="1" indent="-172720" algn="ctr">
              <a:lnSpc>
                <a:spcPts val="2239"/>
              </a:lnSpc>
              <a:buFont typeface="Arial"/>
              <a:buChar char="•"/>
            </a:pPr>
            <a:r>
              <a:rPr lang="en-US" sz="1599">
                <a:solidFill>
                  <a:srgbClr val="000000"/>
                </a:solidFill>
                <a:latin typeface="Coco Gothic"/>
                <a:ea typeface="Coco Gothic"/>
                <a:cs typeface="Coco Gothic"/>
                <a:sym typeface="Coco Gothic"/>
              </a:rPr>
              <a:t>"Website" and "Direct" Channels Maintain Smaller, Consistent Contributions: Both "Website" and "Direct" channels show relatively stable and smaller contributions to overall</a:t>
            </a:r>
          </a:p>
        </p:txBody>
      </p:sp>
      <p:grpSp>
        <p:nvGrpSpPr>
          <p:cNvPr id="13" name="Group 13"/>
          <p:cNvGrpSpPr/>
          <p:nvPr/>
        </p:nvGrpSpPr>
        <p:grpSpPr>
          <a:xfrm>
            <a:off x="10611501" y="3318874"/>
            <a:ext cx="6519756" cy="2303096"/>
            <a:chOff x="0" y="0"/>
            <a:chExt cx="1717137" cy="606577"/>
          </a:xfrm>
        </p:grpSpPr>
        <p:sp>
          <p:nvSpPr>
            <p:cNvPr id="14" name="Freeform 14"/>
            <p:cNvSpPr/>
            <p:nvPr/>
          </p:nvSpPr>
          <p:spPr>
            <a:xfrm>
              <a:off x="0" y="0"/>
              <a:ext cx="1717137" cy="606577"/>
            </a:xfrm>
            <a:custGeom>
              <a:avLst/>
              <a:gdLst/>
              <a:ahLst/>
              <a:cxnLst/>
              <a:rect l="l" t="t" r="r" b="b"/>
              <a:pathLst>
                <a:path w="1717137" h="606577">
                  <a:moveTo>
                    <a:pt x="60560" y="0"/>
                  </a:moveTo>
                  <a:lnTo>
                    <a:pt x="1656577" y="0"/>
                  </a:lnTo>
                  <a:cubicBezTo>
                    <a:pt x="1672639" y="0"/>
                    <a:pt x="1688043" y="6380"/>
                    <a:pt x="1699400" y="17738"/>
                  </a:cubicBezTo>
                  <a:cubicBezTo>
                    <a:pt x="1710757" y="29095"/>
                    <a:pt x="1717137" y="44499"/>
                    <a:pt x="1717137" y="60560"/>
                  </a:cubicBezTo>
                  <a:lnTo>
                    <a:pt x="1717137" y="546016"/>
                  </a:lnTo>
                  <a:cubicBezTo>
                    <a:pt x="1717137" y="562078"/>
                    <a:pt x="1710757" y="577482"/>
                    <a:pt x="1699400" y="588839"/>
                  </a:cubicBezTo>
                  <a:cubicBezTo>
                    <a:pt x="1688043" y="600196"/>
                    <a:pt x="1672639" y="606577"/>
                    <a:pt x="1656577" y="606577"/>
                  </a:cubicBezTo>
                  <a:lnTo>
                    <a:pt x="60560" y="606577"/>
                  </a:lnTo>
                  <a:cubicBezTo>
                    <a:pt x="44499" y="606577"/>
                    <a:pt x="29095" y="600196"/>
                    <a:pt x="17738" y="588839"/>
                  </a:cubicBezTo>
                  <a:cubicBezTo>
                    <a:pt x="6380" y="577482"/>
                    <a:pt x="0" y="562078"/>
                    <a:pt x="0" y="546016"/>
                  </a:cubicBezTo>
                  <a:lnTo>
                    <a:pt x="0" y="60560"/>
                  </a:lnTo>
                  <a:cubicBezTo>
                    <a:pt x="0" y="44499"/>
                    <a:pt x="6380" y="29095"/>
                    <a:pt x="17738" y="17738"/>
                  </a:cubicBezTo>
                  <a:cubicBezTo>
                    <a:pt x="29095" y="6380"/>
                    <a:pt x="44499" y="0"/>
                    <a:pt x="60560" y="0"/>
                  </a:cubicBezTo>
                  <a:close/>
                </a:path>
              </a:pathLst>
            </a:custGeom>
            <a:solidFill>
              <a:srgbClr val="FFFFFF">
                <a:alpha val="84706"/>
              </a:srgbClr>
            </a:solidFill>
          </p:spPr>
        </p:sp>
        <p:sp>
          <p:nvSpPr>
            <p:cNvPr id="15" name="TextBox 15"/>
            <p:cNvSpPr txBox="1"/>
            <p:nvPr/>
          </p:nvSpPr>
          <p:spPr>
            <a:xfrm>
              <a:off x="0" y="-76200"/>
              <a:ext cx="1717137" cy="682777"/>
            </a:xfrm>
            <a:prstGeom prst="rect">
              <a:avLst/>
            </a:prstGeom>
          </p:spPr>
          <p:txBody>
            <a:bodyPr lIns="50800" tIns="50800" rIns="50800" bIns="50800" rtlCol="0" anchor="ctr"/>
            <a:lstStyle/>
            <a:p>
              <a:pPr algn="ctr">
                <a:lnSpc>
                  <a:spcPts val="3619"/>
                </a:lnSpc>
              </a:pPr>
              <a:endParaRPr/>
            </a:p>
          </p:txBody>
        </p:sp>
      </p:grpSp>
      <p:grpSp>
        <p:nvGrpSpPr>
          <p:cNvPr id="16" name="Group 16"/>
          <p:cNvGrpSpPr/>
          <p:nvPr/>
        </p:nvGrpSpPr>
        <p:grpSpPr>
          <a:xfrm>
            <a:off x="10611501" y="8009584"/>
            <a:ext cx="6519756" cy="1992090"/>
            <a:chOff x="0" y="0"/>
            <a:chExt cx="1717137" cy="524666"/>
          </a:xfrm>
        </p:grpSpPr>
        <p:sp>
          <p:nvSpPr>
            <p:cNvPr id="17" name="Freeform 17"/>
            <p:cNvSpPr/>
            <p:nvPr/>
          </p:nvSpPr>
          <p:spPr>
            <a:xfrm>
              <a:off x="0" y="0"/>
              <a:ext cx="1717137" cy="524666"/>
            </a:xfrm>
            <a:custGeom>
              <a:avLst/>
              <a:gdLst/>
              <a:ahLst/>
              <a:cxnLst/>
              <a:rect l="l" t="t" r="r" b="b"/>
              <a:pathLst>
                <a:path w="1717137" h="524666">
                  <a:moveTo>
                    <a:pt x="60560" y="0"/>
                  </a:moveTo>
                  <a:lnTo>
                    <a:pt x="1656577" y="0"/>
                  </a:lnTo>
                  <a:cubicBezTo>
                    <a:pt x="1672639" y="0"/>
                    <a:pt x="1688043" y="6380"/>
                    <a:pt x="1699400" y="17738"/>
                  </a:cubicBezTo>
                  <a:cubicBezTo>
                    <a:pt x="1710757" y="29095"/>
                    <a:pt x="1717137" y="44499"/>
                    <a:pt x="1717137" y="60560"/>
                  </a:cubicBezTo>
                  <a:lnTo>
                    <a:pt x="1717137" y="464106"/>
                  </a:lnTo>
                  <a:cubicBezTo>
                    <a:pt x="1717137" y="497552"/>
                    <a:pt x="1690024" y="524666"/>
                    <a:pt x="1656577" y="524666"/>
                  </a:cubicBezTo>
                  <a:lnTo>
                    <a:pt x="60560" y="524666"/>
                  </a:lnTo>
                  <a:cubicBezTo>
                    <a:pt x="44499" y="524666"/>
                    <a:pt x="29095" y="518285"/>
                    <a:pt x="17738" y="506928"/>
                  </a:cubicBezTo>
                  <a:cubicBezTo>
                    <a:pt x="6380" y="495571"/>
                    <a:pt x="0" y="480167"/>
                    <a:pt x="0" y="464106"/>
                  </a:cubicBezTo>
                  <a:lnTo>
                    <a:pt x="0" y="60560"/>
                  </a:lnTo>
                  <a:cubicBezTo>
                    <a:pt x="0" y="44499"/>
                    <a:pt x="6380" y="29095"/>
                    <a:pt x="17738" y="17738"/>
                  </a:cubicBezTo>
                  <a:cubicBezTo>
                    <a:pt x="29095" y="6380"/>
                    <a:pt x="44499" y="0"/>
                    <a:pt x="60560" y="0"/>
                  </a:cubicBezTo>
                  <a:close/>
                </a:path>
              </a:pathLst>
            </a:custGeom>
            <a:solidFill>
              <a:srgbClr val="FFFFFF">
                <a:alpha val="84706"/>
              </a:srgbClr>
            </a:solidFill>
          </p:spPr>
        </p:sp>
        <p:sp>
          <p:nvSpPr>
            <p:cNvPr id="18" name="TextBox 18"/>
            <p:cNvSpPr txBox="1"/>
            <p:nvPr/>
          </p:nvSpPr>
          <p:spPr>
            <a:xfrm>
              <a:off x="0" y="-76200"/>
              <a:ext cx="1717137" cy="600866"/>
            </a:xfrm>
            <a:prstGeom prst="rect">
              <a:avLst/>
            </a:prstGeom>
          </p:spPr>
          <p:txBody>
            <a:bodyPr lIns="50800" tIns="50800" rIns="50800" bIns="50800" rtlCol="0" anchor="ctr"/>
            <a:lstStyle/>
            <a:p>
              <a:pPr algn="ctr">
                <a:lnSpc>
                  <a:spcPts val="3619"/>
                </a:lnSpc>
              </a:pPr>
              <a:endParaRPr/>
            </a:p>
          </p:txBody>
        </p:sp>
      </p:grpSp>
      <p:sp>
        <p:nvSpPr>
          <p:cNvPr id="19" name="TextBox 19"/>
          <p:cNvSpPr txBox="1"/>
          <p:nvPr/>
        </p:nvSpPr>
        <p:spPr>
          <a:xfrm>
            <a:off x="10732171" y="3431617"/>
            <a:ext cx="6278416" cy="1990471"/>
          </a:xfrm>
          <a:prstGeom prst="rect">
            <a:avLst/>
          </a:prstGeom>
        </p:spPr>
        <p:txBody>
          <a:bodyPr lIns="0" tIns="0" rIns="0" bIns="0" rtlCol="0" anchor="t">
            <a:spAutoFit/>
          </a:bodyPr>
          <a:lstStyle/>
          <a:p>
            <a:pPr algn="ctr">
              <a:lnSpc>
                <a:spcPts val="2671"/>
              </a:lnSpc>
            </a:pPr>
            <a:r>
              <a:rPr lang="en-US" sz="1599">
                <a:solidFill>
                  <a:srgbClr val="000000"/>
                </a:solidFill>
                <a:latin typeface="Coco Gothic"/>
                <a:ea typeface="Coco Gothic"/>
                <a:cs typeface="Coco Gothic"/>
                <a:sym typeface="Coco Gothic"/>
              </a:rPr>
              <a:t>The "Agent" channel is the dominant source of customers, accounting for over half (55.41%) with 14.9K customers. "App" and "Direct" channels contribute similarly, each bringing in around 4.3K customers (approximately 16%), while the "Website" channel has the smallest share with 3.4K customers (12.7%). This indicates a strong reliance on agent-based customer acquisition.</a:t>
            </a:r>
          </a:p>
        </p:txBody>
      </p:sp>
      <p:sp>
        <p:nvSpPr>
          <p:cNvPr id="20" name="TextBox 20"/>
          <p:cNvSpPr txBox="1"/>
          <p:nvPr/>
        </p:nvSpPr>
        <p:spPr>
          <a:xfrm>
            <a:off x="10732171" y="8058771"/>
            <a:ext cx="6278416" cy="1828419"/>
          </a:xfrm>
          <a:prstGeom prst="rect">
            <a:avLst/>
          </a:prstGeom>
        </p:spPr>
        <p:txBody>
          <a:bodyPr lIns="0" tIns="0" rIns="0" bIns="0" rtlCol="0" anchor="t">
            <a:spAutoFit/>
          </a:bodyPr>
          <a:lstStyle/>
          <a:p>
            <a:pPr algn="ctr">
              <a:lnSpc>
                <a:spcPts val="2447"/>
              </a:lnSpc>
            </a:pPr>
            <a:r>
              <a:rPr lang="en-US" sz="1599">
                <a:solidFill>
                  <a:srgbClr val="000000"/>
                </a:solidFill>
                <a:latin typeface="Coco Gothic"/>
                <a:ea typeface="Coco Gothic"/>
                <a:cs typeface="Coco Gothic"/>
                <a:sym typeface="Coco Gothic"/>
              </a:rPr>
              <a:t>The "Agent" channel is by far the largest revenue generator, contributing over half (55.67%) of the total revenue at $551M. The "App" channel is the second largest with $161M (16.27%), closely followed by "Direct" at $153M (15.46%). The "Website" channel contributes the least revenue at $125M (12.6%), highlighting its relatively minor role in total sales.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0FE9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446123"/>
            <a:ext cx="7253504" cy="1938629"/>
            <a:chOff x="0" y="0"/>
            <a:chExt cx="9671339" cy="2584838"/>
          </a:xfrm>
        </p:grpSpPr>
        <p:sp>
          <p:nvSpPr>
            <p:cNvPr id="3" name="TextBox 3"/>
            <p:cNvSpPr txBox="1"/>
            <p:nvPr/>
          </p:nvSpPr>
          <p:spPr>
            <a:xfrm>
              <a:off x="0" y="-9525"/>
              <a:ext cx="9671339" cy="1630892"/>
            </a:xfrm>
            <a:prstGeom prst="rect">
              <a:avLst/>
            </a:prstGeom>
          </p:spPr>
          <p:txBody>
            <a:bodyPr lIns="0" tIns="0" rIns="0" bIns="0" rtlCol="0" anchor="t">
              <a:spAutoFit/>
            </a:bodyPr>
            <a:lstStyle/>
            <a:p>
              <a:pPr marL="0" lvl="0" indent="0" algn="l">
                <a:lnSpc>
                  <a:spcPts val="8800"/>
                </a:lnSpc>
              </a:pPr>
              <a:r>
                <a:rPr lang="en-US" sz="8000" b="1">
                  <a:solidFill>
                    <a:srgbClr val="010707"/>
                  </a:solidFill>
                  <a:latin typeface="Migra Ultra-Bold"/>
                  <a:ea typeface="Migra Ultra-Bold"/>
                  <a:cs typeface="Migra Ultra-Bold"/>
                  <a:sym typeface="Migra Ultra-Bold"/>
                </a:rPr>
                <a:t>KEY INSIGHTS</a:t>
              </a:r>
            </a:p>
          </p:txBody>
        </p:sp>
        <p:sp>
          <p:nvSpPr>
            <p:cNvPr id="4" name="TextBox 4"/>
            <p:cNvSpPr txBox="1"/>
            <p:nvPr/>
          </p:nvSpPr>
          <p:spPr>
            <a:xfrm>
              <a:off x="0" y="2027308"/>
              <a:ext cx="9601052" cy="557530"/>
            </a:xfrm>
            <a:prstGeom prst="rect">
              <a:avLst/>
            </a:prstGeom>
          </p:spPr>
          <p:txBody>
            <a:bodyPr lIns="0" tIns="0" rIns="0" bIns="0" rtlCol="0" anchor="t">
              <a:spAutoFit/>
            </a:bodyPr>
            <a:lstStyle/>
            <a:p>
              <a:pPr algn="l">
                <a:lnSpc>
                  <a:spcPts val="3479"/>
                </a:lnSpc>
              </a:pPr>
              <a:endParaRPr/>
            </a:p>
          </p:txBody>
        </p:sp>
      </p:grpSp>
      <p:sp>
        <p:nvSpPr>
          <p:cNvPr id="5" name="AutoShape 5"/>
          <p:cNvSpPr/>
          <p:nvPr/>
        </p:nvSpPr>
        <p:spPr>
          <a:xfrm>
            <a:off x="1028700" y="1680123"/>
            <a:ext cx="7253504" cy="0"/>
          </a:xfrm>
          <a:prstGeom prst="line">
            <a:avLst/>
          </a:prstGeom>
          <a:ln w="28575" cap="rnd">
            <a:solidFill>
              <a:srgbClr val="010707"/>
            </a:solidFill>
            <a:prstDash val="solid"/>
            <a:headEnd type="none" w="sm" len="sm"/>
            <a:tailEnd type="none" w="sm" len="sm"/>
          </a:ln>
        </p:spPr>
      </p:sp>
      <p:grpSp>
        <p:nvGrpSpPr>
          <p:cNvPr id="6" name="Group 6"/>
          <p:cNvGrpSpPr/>
          <p:nvPr/>
        </p:nvGrpSpPr>
        <p:grpSpPr>
          <a:xfrm>
            <a:off x="12377927" y="6262763"/>
            <a:ext cx="5290710" cy="3422130"/>
            <a:chOff x="0" y="0"/>
            <a:chExt cx="1393438" cy="901302"/>
          </a:xfrm>
        </p:grpSpPr>
        <p:sp>
          <p:nvSpPr>
            <p:cNvPr id="7" name="Freeform 7"/>
            <p:cNvSpPr/>
            <p:nvPr/>
          </p:nvSpPr>
          <p:spPr>
            <a:xfrm>
              <a:off x="0" y="0"/>
              <a:ext cx="1393438" cy="901302"/>
            </a:xfrm>
            <a:custGeom>
              <a:avLst/>
              <a:gdLst/>
              <a:ahLst/>
              <a:cxnLst/>
              <a:rect l="l" t="t" r="r" b="b"/>
              <a:pathLst>
                <a:path w="1393438" h="901302">
                  <a:moveTo>
                    <a:pt x="74629" y="0"/>
                  </a:moveTo>
                  <a:lnTo>
                    <a:pt x="1318810" y="0"/>
                  </a:lnTo>
                  <a:cubicBezTo>
                    <a:pt x="1338602" y="0"/>
                    <a:pt x="1357584" y="7863"/>
                    <a:pt x="1371580" y="21858"/>
                  </a:cubicBezTo>
                  <a:cubicBezTo>
                    <a:pt x="1385576" y="35854"/>
                    <a:pt x="1393438" y="54836"/>
                    <a:pt x="1393438" y="74629"/>
                  </a:cubicBezTo>
                  <a:lnTo>
                    <a:pt x="1393438" y="826673"/>
                  </a:lnTo>
                  <a:cubicBezTo>
                    <a:pt x="1393438" y="867889"/>
                    <a:pt x="1360026" y="901302"/>
                    <a:pt x="1318810" y="901302"/>
                  </a:cubicBezTo>
                  <a:lnTo>
                    <a:pt x="74629" y="901302"/>
                  </a:lnTo>
                  <a:cubicBezTo>
                    <a:pt x="33412" y="901302"/>
                    <a:pt x="0" y="867889"/>
                    <a:pt x="0" y="826673"/>
                  </a:cubicBezTo>
                  <a:lnTo>
                    <a:pt x="0" y="74629"/>
                  </a:lnTo>
                  <a:cubicBezTo>
                    <a:pt x="0" y="54836"/>
                    <a:pt x="7863" y="35854"/>
                    <a:pt x="21858" y="21858"/>
                  </a:cubicBezTo>
                  <a:cubicBezTo>
                    <a:pt x="35854" y="7863"/>
                    <a:pt x="54836" y="0"/>
                    <a:pt x="74629" y="0"/>
                  </a:cubicBezTo>
                  <a:close/>
                </a:path>
              </a:pathLst>
            </a:custGeom>
            <a:solidFill>
              <a:srgbClr val="FFFFFF">
                <a:alpha val="84706"/>
              </a:srgbClr>
            </a:solidFill>
          </p:spPr>
        </p:sp>
        <p:sp>
          <p:nvSpPr>
            <p:cNvPr id="8" name="TextBox 8"/>
            <p:cNvSpPr txBox="1"/>
            <p:nvPr/>
          </p:nvSpPr>
          <p:spPr>
            <a:xfrm>
              <a:off x="0" y="-76200"/>
              <a:ext cx="1393438" cy="977502"/>
            </a:xfrm>
            <a:prstGeom prst="rect">
              <a:avLst/>
            </a:prstGeom>
          </p:spPr>
          <p:txBody>
            <a:bodyPr lIns="50800" tIns="50800" rIns="50800" bIns="50800" rtlCol="0" anchor="ctr"/>
            <a:lstStyle/>
            <a:p>
              <a:pPr algn="ctr">
                <a:lnSpc>
                  <a:spcPts val="3619"/>
                </a:lnSpc>
              </a:pPr>
              <a:endParaRPr/>
            </a:p>
          </p:txBody>
        </p:sp>
      </p:grpSp>
      <p:grpSp>
        <p:nvGrpSpPr>
          <p:cNvPr id="9" name="Group 9"/>
          <p:cNvGrpSpPr/>
          <p:nvPr/>
        </p:nvGrpSpPr>
        <p:grpSpPr>
          <a:xfrm>
            <a:off x="7208785" y="1830442"/>
            <a:ext cx="5084348" cy="4504091"/>
            <a:chOff x="0" y="0"/>
            <a:chExt cx="1339087" cy="1186263"/>
          </a:xfrm>
        </p:grpSpPr>
        <p:sp>
          <p:nvSpPr>
            <p:cNvPr id="10" name="Freeform 10"/>
            <p:cNvSpPr/>
            <p:nvPr/>
          </p:nvSpPr>
          <p:spPr>
            <a:xfrm>
              <a:off x="0" y="0"/>
              <a:ext cx="1339087" cy="1186263"/>
            </a:xfrm>
            <a:custGeom>
              <a:avLst/>
              <a:gdLst/>
              <a:ahLst/>
              <a:cxnLst/>
              <a:rect l="l" t="t" r="r" b="b"/>
              <a:pathLst>
                <a:path w="1339087" h="1186263">
                  <a:moveTo>
                    <a:pt x="77658" y="0"/>
                  </a:moveTo>
                  <a:lnTo>
                    <a:pt x="1261430" y="0"/>
                  </a:lnTo>
                  <a:cubicBezTo>
                    <a:pt x="1282026" y="0"/>
                    <a:pt x="1301778" y="8182"/>
                    <a:pt x="1316342" y="22745"/>
                  </a:cubicBezTo>
                  <a:cubicBezTo>
                    <a:pt x="1330906" y="37309"/>
                    <a:pt x="1339087" y="57061"/>
                    <a:pt x="1339087" y="77658"/>
                  </a:cubicBezTo>
                  <a:lnTo>
                    <a:pt x="1339087" y="1108605"/>
                  </a:lnTo>
                  <a:cubicBezTo>
                    <a:pt x="1339087" y="1129201"/>
                    <a:pt x="1330906" y="1148954"/>
                    <a:pt x="1316342" y="1163517"/>
                  </a:cubicBezTo>
                  <a:cubicBezTo>
                    <a:pt x="1301778" y="1178081"/>
                    <a:pt x="1282026" y="1186263"/>
                    <a:pt x="1261430" y="1186263"/>
                  </a:cubicBezTo>
                  <a:lnTo>
                    <a:pt x="77658" y="1186263"/>
                  </a:lnTo>
                  <a:cubicBezTo>
                    <a:pt x="57061" y="1186263"/>
                    <a:pt x="37309" y="1178081"/>
                    <a:pt x="22745" y="1163517"/>
                  </a:cubicBezTo>
                  <a:cubicBezTo>
                    <a:pt x="8182" y="1148954"/>
                    <a:pt x="0" y="1129201"/>
                    <a:pt x="0" y="1108605"/>
                  </a:cubicBezTo>
                  <a:lnTo>
                    <a:pt x="0" y="77658"/>
                  </a:lnTo>
                  <a:cubicBezTo>
                    <a:pt x="0" y="57061"/>
                    <a:pt x="8182" y="37309"/>
                    <a:pt x="22745" y="22745"/>
                  </a:cubicBezTo>
                  <a:cubicBezTo>
                    <a:pt x="37309" y="8182"/>
                    <a:pt x="57061" y="0"/>
                    <a:pt x="77658" y="0"/>
                  </a:cubicBezTo>
                  <a:close/>
                </a:path>
              </a:pathLst>
            </a:custGeom>
            <a:solidFill>
              <a:srgbClr val="FFFFFF">
                <a:alpha val="84706"/>
              </a:srgbClr>
            </a:solidFill>
          </p:spPr>
        </p:sp>
        <p:sp>
          <p:nvSpPr>
            <p:cNvPr id="11" name="TextBox 11"/>
            <p:cNvSpPr txBox="1"/>
            <p:nvPr/>
          </p:nvSpPr>
          <p:spPr>
            <a:xfrm>
              <a:off x="0" y="-76200"/>
              <a:ext cx="1339087" cy="1262463"/>
            </a:xfrm>
            <a:prstGeom prst="rect">
              <a:avLst/>
            </a:prstGeom>
          </p:spPr>
          <p:txBody>
            <a:bodyPr lIns="50800" tIns="50800" rIns="50800" bIns="50800" rtlCol="0" anchor="ctr"/>
            <a:lstStyle/>
            <a:p>
              <a:pPr algn="ctr">
                <a:lnSpc>
                  <a:spcPts val="3619"/>
                </a:lnSpc>
              </a:pPr>
              <a:endParaRPr/>
            </a:p>
          </p:txBody>
        </p:sp>
      </p:grpSp>
      <p:grpSp>
        <p:nvGrpSpPr>
          <p:cNvPr id="12" name="Group 12"/>
          <p:cNvGrpSpPr/>
          <p:nvPr/>
        </p:nvGrpSpPr>
        <p:grpSpPr>
          <a:xfrm>
            <a:off x="7348203" y="6615854"/>
            <a:ext cx="4805512" cy="3020800"/>
            <a:chOff x="0" y="0"/>
            <a:chExt cx="1265649" cy="795602"/>
          </a:xfrm>
        </p:grpSpPr>
        <p:sp>
          <p:nvSpPr>
            <p:cNvPr id="13" name="Freeform 13"/>
            <p:cNvSpPr/>
            <p:nvPr/>
          </p:nvSpPr>
          <p:spPr>
            <a:xfrm>
              <a:off x="0" y="0"/>
              <a:ext cx="1265649" cy="795602"/>
            </a:xfrm>
            <a:custGeom>
              <a:avLst/>
              <a:gdLst/>
              <a:ahLst/>
              <a:cxnLst/>
              <a:rect l="l" t="t" r="r" b="b"/>
              <a:pathLst>
                <a:path w="1265649" h="795602">
                  <a:moveTo>
                    <a:pt x="82164" y="0"/>
                  </a:moveTo>
                  <a:lnTo>
                    <a:pt x="1183486" y="0"/>
                  </a:lnTo>
                  <a:cubicBezTo>
                    <a:pt x="1228863" y="0"/>
                    <a:pt x="1265649" y="36786"/>
                    <a:pt x="1265649" y="82164"/>
                  </a:cubicBezTo>
                  <a:lnTo>
                    <a:pt x="1265649" y="713438"/>
                  </a:lnTo>
                  <a:cubicBezTo>
                    <a:pt x="1265649" y="758816"/>
                    <a:pt x="1228863" y="795602"/>
                    <a:pt x="1183486" y="795602"/>
                  </a:cubicBezTo>
                  <a:lnTo>
                    <a:pt x="82164" y="795602"/>
                  </a:lnTo>
                  <a:cubicBezTo>
                    <a:pt x="36786" y="795602"/>
                    <a:pt x="0" y="758816"/>
                    <a:pt x="0" y="713438"/>
                  </a:cubicBezTo>
                  <a:lnTo>
                    <a:pt x="0" y="82164"/>
                  </a:lnTo>
                  <a:cubicBezTo>
                    <a:pt x="0" y="36786"/>
                    <a:pt x="36786" y="0"/>
                    <a:pt x="82164" y="0"/>
                  </a:cubicBezTo>
                  <a:close/>
                </a:path>
              </a:pathLst>
            </a:custGeom>
            <a:solidFill>
              <a:srgbClr val="FFFFFF">
                <a:alpha val="84706"/>
              </a:srgbClr>
            </a:solidFill>
          </p:spPr>
        </p:sp>
        <p:sp>
          <p:nvSpPr>
            <p:cNvPr id="14" name="TextBox 14"/>
            <p:cNvSpPr txBox="1"/>
            <p:nvPr/>
          </p:nvSpPr>
          <p:spPr>
            <a:xfrm>
              <a:off x="0" y="-76200"/>
              <a:ext cx="1265649" cy="871802"/>
            </a:xfrm>
            <a:prstGeom prst="rect">
              <a:avLst/>
            </a:prstGeom>
          </p:spPr>
          <p:txBody>
            <a:bodyPr lIns="50800" tIns="50800" rIns="50800" bIns="50800" rtlCol="0" anchor="ctr"/>
            <a:lstStyle/>
            <a:p>
              <a:pPr algn="ctr">
                <a:lnSpc>
                  <a:spcPts val="3619"/>
                </a:lnSpc>
              </a:pPr>
              <a:endParaRPr/>
            </a:p>
          </p:txBody>
        </p:sp>
      </p:grpSp>
      <p:sp>
        <p:nvSpPr>
          <p:cNvPr id="15" name="Freeform 15"/>
          <p:cNvSpPr/>
          <p:nvPr/>
        </p:nvSpPr>
        <p:spPr>
          <a:xfrm>
            <a:off x="1046022" y="1902213"/>
            <a:ext cx="6056260" cy="4751858"/>
          </a:xfrm>
          <a:custGeom>
            <a:avLst/>
            <a:gdLst/>
            <a:ahLst/>
            <a:cxnLst/>
            <a:rect l="l" t="t" r="r" b="b"/>
            <a:pathLst>
              <a:path w="6056260" h="4751858">
                <a:moveTo>
                  <a:pt x="0" y="0"/>
                </a:moveTo>
                <a:lnTo>
                  <a:pt x="6056259" y="0"/>
                </a:lnTo>
                <a:lnTo>
                  <a:pt x="6056259" y="4751857"/>
                </a:lnTo>
                <a:lnTo>
                  <a:pt x="0" y="4751857"/>
                </a:lnTo>
                <a:lnTo>
                  <a:pt x="0" y="0"/>
                </a:lnTo>
                <a:close/>
              </a:path>
            </a:pathLst>
          </a:custGeom>
          <a:blipFill>
            <a:blip r:embed="rId2"/>
            <a:stretch>
              <a:fillRect t="-1619" b="-3130"/>
            </a:stretch>
          </a:blipFill>
        </p:spPr>
      </p:sp>
      <p:sp>
        <p:nvSpPr>
          <p:cNvPr id="16" name="Freeform 16"/>
          <p:cNvSpPr/>
          <p:nvPr/>
        </p:nvSpPr>
        <p:spPr>
          <a:xfrm>
            <a:off x="12739709" y="1902213"/>
            <a:ext cx="4567145" cy="4138460"/>
          </a:xfrm>
          <a:custGeom>
            <a:avLst/>
            <a:gdLst/>
            <a:ahLst/>
            <a:cxnLst/>
            <a:rect l="l" t="t" r="r" b="b"/>
            <a:pathLst>
              <a:path w="4567145" h="4138460">
                <a:moveTo>
                  <a:pt x="0" y="0"/>
                </a:moveTo>
                <a:lnTo>
                  <a:pt x="4567146" y="0"/>
                </a:lnTo>
                <a:lnTo>
                  <a:pt x="4567146" y="4138460"/>
                </a:lnTo>
                <a:lnTo>
                  <a:pt x="0" y="4138460"/>
                </a:lnTo>
                <a:lnTo>
                  <a:pt x="0" y="0"/>
                </a:lnTo>
                <a:close/>
              </a:path>
            </a:pathLst>
          </a:custGeom>
          <a:blipFill>
            <a:blip r:embed="rId3"/>
            <a:stretch>
              <a:fillRect/>
            </a:stretch>
          </a:blipFill>
        </p:spPr>
      </p:sp>
      <p:sp>
        <p:nvSpPr>
          <p:cNvPr id="17" name="Freeform 17"/>
          <p:cNvSpPr/>
          <p:nvPr/>
        </p:nvSpPr>
        <p:spPr>
          <a:xfrm>
            <a:off x="1028700" y="6853979"/>
            <a:ext cx="6090903" cy="2607567"/>
          </a:xfrm>
          <a:custGeom>
            <a:avLst/>
            <a:gdLst/>
            <a:ahLst/>
            <a:cxnLst/>
            <a:rect l="l" t="t" r="r" b="b"/>
            <a:pathLst>
              <a:path w="6090903" h="2607567">
                <a:moveTo>
                  <a:pt x="0" y="0"/>
                </a:moveTo>
                <a:lnTo>
                  <a:pt x="6090903" y="0"/>
                </a:lnTo>
                <a:lnTo>
                  <a:pt x="6090903" y="2607567"/>
                </a:lnTo>
                <a:lnTo>
                  <a:pt x="0" y="2607567"/>
                </a:lnTo>
                <a:lnTo>
                  <a:pt x="0" y="0"/>
                </a:lnTo>
                <a:close/>
              </a:path>
            </a:pathLst>
          </a:custGeom>
          <a:blipFill>
            <a:blip r:embed="rId4"/>
            <a:stretch>
              <a:fillRect l="-1714" r="-10379"/>
            </a:stretch>
          </a:blipFill>
        </p:spPr>
      </p:sp>
      <p:sp>
        <p:nvSpPr>
          <p:cNvPr id="18" name="TextBox 18"/>
          <p:cNvSpPr txBox="1"/>
          <p:nvPr/>
        </p:nvSpPr>
        <p:spPr>
          <a:xfrm>
            <a:off x="7252509" y="1935299"/>
            <a:ext cx="4996900" cy="4180078"/>
          </a:xfrm>
          <a:prstGeom prst="rect">
            <a:avLst/>
          </a:prstGeom>
        </p:spPr>
        <p:txBody>
          <a:bodyPr lIns="0" tIns="0" rIns="0" bIns="0" rtlCol="0" anchor="t">
            <a:spAutoFit/>
          </a:bodyPr>
          <a:lstStyle/>
          <a:p>
            <a:pPr algn="ctr">
              <a:lnSpc>
                <a:spcPts val="3025"/>
              </a:lnSpc>
            </a:pPr>
            <a:r>
              <a:rPr lang="en-US" sz="1699">
                <a:solidFill>
                  <a:srgbClr val="000000"/>
                </a:solidFill>
                <a:latin typeface="Coco Gothic"/>
                <a:ea typeface="Coco Gothic"/>
                <a:cs typeface="Coco Gothic"/>
                <a:sym typeface="Coco Gothic"/>
              </a:rPr>
              <a:t>Policy POL2005HEL is the highest-grossing policy at $324M, with a significant portion of its revenue ($117M) coming from the 65+ age group, indicating a strong preference among seniors. The 31-40 and 41-50 age groups consistently contribute substantial revenue across most policies, particularly for POL1048HEL and POL2005HEL. Conversely, policies like POL4321HEL and POL3309HEL show overall lower revenue and less significant contributions from older age segments.</a:t>
            </a:r>
          </a:p>
        </p:txBody>
      </p:sp>
      <p:sp>
        <p:nvSpPr>
          <p:cNvPr id="19" name="TextBox 19"/>
          <p:cNvSpPr txBox="1"/>
          <p:nvPr/>
        </p:nvSpPr>
        <p:spPr>
          <a:xfrm>
            <a:off x="12485582" y="6557778"/>
            <a:ext cx="5075399" cy="2736850"/>
          </a:xfrm>
          <a:prstGeom prst="rect">
            <a:avLst/>
          </a:prstGeom>
        </p:spPr>
        <p:txBody>
          <a:bodyPr lIns="0" tIns="0" rIns="0" bIns="0" rtlCol="0" anchor="t">
            <a:spAutoFit/>
          </a:bodyPr>
          <a:lstStyle/>
          <a:p>
            <a:pPr algn="ctr">
              <a:lnSpc>
                <a:spcPts val="2719"/>
              </a:lnSpc>
            </a:pPr>
            <a:r>
              <a:rPr lang="en-US" sz="1599">
                <a:solidFill>
                  <a:srgbClr val="000000"/>
                </a:solidFill>
                <a:latin typeface="Coco Gothic"/>
                <a:ea typeface="Coco Gothic"/>
                <a:cs typeface="Coco Gothic"/>
                <a:sym typeface="Coco Gothic"/>
              </a:rPr>
              <a:t>The 65+ age group accounts for the largest proportion of expected settlements at 33.3%, indicating a significant financial obligation towards this older demographic. Following closely, the 51-65 age group represents 25.23% of expected settlements. In contrast, the younger age groups (18-24 and 25-30) have the lowest expected settlements, accounting for 4.99% and 13.78% respectively.</a:t>
            </a:r>
          </a:p>
        </p:txBody>
      </p:sp>
      <p:sp>
        <p:nvSpPr>
          <p:cNvPr id="20" name="TextBox 20"/>
          <p:cNvSpPr txBox="1"/>
          <p:nvPr/>
        </p:nvSpPr>
        <p:spPr>
          <a:xfrm>
            <a:off x="7453199" y="6814598"/>
            <a:ext cx="4547672" cy="2518537"/>
          </a:xfrm>
          <a:prstGeom prst="rect">
            <a:avLst/>
          </a:prstGeom>
        </p:spPr>
        <p:txBody>
          <a:bodyPr lIns="0" tIns="0" rIns="0" bIns="0" rtlCol="0" anchor="t">
            <a:spAutoFit/>
          </a:bodyPr>
          <a:lstStyle/>
          <a:p>
            <a:pPr algn="ctr">
              <a:lnSpc>
                <a:spcPts val="2863"/>
              </a:lnSpc>
            </a:pPr>
            <a:r>
              <a:rPr lang="en-US" sz="1599">
                <a:solidFill>
                  <a:srgbClr val="000000"/>
                </a:solidFill>
                <a:latin typeface="Coco Gothic"/>
                <a:ea typeface="Coco Gothic"/>
                <a:cs typeface="Coco Gothic"/>
                <a:sym typeface="Coco Gothic"/>
              </a:rPr>
              <a:t>The 31-40 age group has the highest number of customers at 10.5K, significantly outnumbering all other groups. The 41-50 age group is the second largest with 6.0K customers, while the 65+ and 18-24 age groups have the fewest customers at 2.2K and 1.8K respectively.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TotalTime>
  <Words>1585</Words>
  <Application>Microsoft Office PowerPoint</Application>
  <PresentationFormat>Custom</PresentationFormat>
  <Paragraphs>81</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Migra Ultra-Bold</vt:lpstr>
      <vt:lpstr>Coco Gothic</vt:lpstr>
      <vt:lpstr>Coco Gothic Bold</vt:lpstr>
      <vt:lpstr>Distillery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Our Ecological Footprint</dc:title>
  <cp:lastModifiedBy>Aditya Sai V</cp:lastModifiedBy>
  <cp:revision>4</cp:revision>
  <dcterms:created xsi:type="dcterms:W3CDTF">2006-08-16T00:00:00Z</dcterms:created>
  <dcterms:modified xsi:type="dcterms:W3CDTF">2025-07-06T14:36:24Z</dcterms:modified>
  <dc:identifier>DAGsUelHw-k</dc:identifier>
</cp:coreProperties>
</file>

<file path=docProps/thumbnail.jpeg>
</file>